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69" r:id="rId4"/>
    <p:sldId id="273" r:id="rId5"/>
    <p:sldId id="278" r:id="rId6"/>
    <p:sldId id="266" r:id="rId7"/>
    <p:sldId id="276" r:id="rId8"/>
    <p:sldId id="277" r:id="rId9"/>
    <p:sldId id="267" r:id="rId10"/>
    <p:sldId id="268" r:id="rId11"/>
    <p:sldId id="280" r:id="rId12"/>
    <p:sldId id="281" r:id="rId13"/>
    <p:sldId id="275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483E69-1440-4B8E-9683-C66883458EEE}" type="datetimeFigureOut">
              <a:rPr lang="en-US" smtClean="0"/>
              <a:pPr/>
              <a:t>12/30/2015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1040B6-7CE0-4F35-B031-95C001E80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What if we did nothing?</a:t>
            </a:r>
            <a:br>
              <a:rPr lang="en-US" sz="3600" dirty="0" smtClean="0"/>
            </a:br>
            <a:r>
              <a:rPr lang="en-US" sz="3600" i="1" dirty="0"/>
              <a:t>The future of The Bahamas without energy reform measures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895600"/>
            <a:ext cx="6081712" cy="3236120"/>
          </a:xfrm>
        </p:spPr>
        <p:txBody>
          <a:bodyPr>
            <a:normAutofit/>
          </a:bodyPr>
          <a:lstStyle/>
          <a:p>
            <a:r>
              <a:rPr lang="en-US" b="1" dirty="0" smtClean="0"/>
              <a:t>Bahamas Chamber of Commerce and Employers’ Confederation</a:t>
            </a:r>
          </a:p>
          <a:p>
            <a:endParaRPr lang="en-US" b="1" dirty="0"/>
          </a:p>
          <a:p>
            <a:r>
              <a:rPr lang="en-US" b="1" dirty="0" smtClean="0"/>
              <a:t>Nicola </a:t>
            </a:r>
            <a:r>
              <a:rPr lang="en-US" b="1" dirty="0" err="1" smtClean="0"/>
              <a:t>Virgill</a:t>
            </a:r>
            <a:r>
              <a:rPr lang="en-US" b="1" dirty="0" smtClean="0"/>
              <a:t> </a:t>
            </a:r>
            <a:r>
              <a:rPr lang="en-US" b="1" dirty="0" err="1" smtClean="0"/>
              <a:t>Rolle</a:t>
            </a:r>
            <a:r>
              <a:rPr lang="en-US" b="1" dirty="0" smtClean="0"/>
              <a:t>, PhD</a:t>
            </a:r>
          </a:p>
          <a:p>
            <a:r>
              <a:rPr lang="en-US" b="1" dirty="0" smtClean="0"/>
              <a:t>Director</a:t>
            </a:r>
          </a:p>
          <a:p>
            <a:r>
              <a:rPr lang="en-US" b="1" dirty="0" smtClean="0"/>
              <a:t>National Development and Planning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Inaction: Climate Impacts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5638800" cy="5077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781800" y="3124200"/>
            <a:ext cx="1981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http://www.ccrif.org/sites/default/files/publications/Bahamas_CountryRiskProfile_2013.pdf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National Energy Policy of The Bahamas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Bold policy announced with the National Energy Policy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Security of energy supply through diversification of fuels;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Modernizing the country’s energy infrastructure;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Development of renewable energy sources such as solar, ocean energy, </a:t>
            </a:r>
            <a:r>
              <a:rPr lang="en-US" dirty="0" err="1" smtClean="0"/>
              <a:t>biofuels</a:t>
            </a:r>
            <a:r>
              <a:rPr lang="en-US" dirty="0" smtClean="0"/>
              <a:t>, waste-to-energy  and wind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Energy conservation and efficiency;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Development of a comprehensive governance/regulatory framework to effectively support the advancement of the energy sector to be effectively able to facilitate the introduction of </a:t>
            </a:r>
            <a:r>
              <a:rPr lang="en-US" dirty="0" err="1" smtClean="0"/>
              <a:t>renewables</a:t>
            </a:r>
            <a:r>
              <a:rPr lang="en-US" dirty="0" smtClean="0"/>
              <a:t> and the diversification of fuels; and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 Eco-efficiency in the manufacturing, agricultural and tourism sectors and government as leaders in energy conservation and the use of renewable energy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1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467600" cy="715962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Discussion should be about the pathway to action through an Evaluation of Priorities</a:t>
            </a:r>
            <a:endParaRPr lang="en-US" sz="20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914400" y="1219200"/>
            <a:ext cx="0" cy="502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38200" y="6172200"/>
            <a:ext cx="6705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057400" y="2743200"/>
            <a:ext cx="1905000" cy="1219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  <a:latin typeface="Calibri"/>
              </a:rPr>
              <a:t>diversification of fuels 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2286000" y="3886200"/>
            <a:ext cx="1752600" cy="1219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alibri"/>
              </a:rPr>
              <a:t>Energy conservation and efficiency </a:t>
            </a:r>
            <a:endParaRPr lang="en-US" sz="1400" dirty="0"/>
          </a:p>
        </p:txBody>
      </p:sp>
      <p:sp>
        <p:nvSpPr>
          <p:cNvPr id="10" name="Oval 9"/>
          <p:cNvSpPr/>
          <p:nvPr/>
        </p:nvSpPr>
        <p:spPr>
          <a:xfrm>
            <a:off x="3581400" y="1066800"/>
            <a:ext cx="27432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alibri"/>
              </a:rPr>
              <a:t>comprehensive governance/regulatory framework to facilitate the introduction of </a:t>
            </a:r>
            <a:r>
              <a:rPr lang="en-US" sz="1400" dirty="0" err="1" smtClean="0">
                <a:solidFill>
                  <a:srgbClr val="000000"/>
                </a:solidFill>
                <a:latin typeface="Calibri"/>
              </a:rPr>
              <a:t>renewables</a:t>
            </a:r>
            <a:r>
              <a:rPr lang="en-US" sz="1400" dirty="0" smtClean="0">
                <a:solidFill>
                  <a:srgbClr val="000000"/>
                </a:solidFill>
                <a:latin typeface="Calibri"/>
              </a:rPr>
              <a:t> and the diversification of fuels </a:t>
            </a:r>
          </a:p>
          <a:p>
            <a:pPr algn="ctr"/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5791200" y="1066800"/>
            <a:ext cx="18288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/>
              </a:rPr>
              <a:t>Modernizing the country’s energy infrastructure; </a:t>
            </a:r>
            <a:endParaRPr lang="en-US" sz="1400" dirty="0"/>
          </a:p>
        </p:txBody>
      </p:sp>
      <p:sp>
        <p:nvSpPr>
          <p:cNvPr id="12" name="Oval 11"/>
          <p:cNvSpPr/>
          <p:nvPr/>
        </p:nvSpPr>
        <p:spPr>
          <a:xfrm>
            <a:off x="3352800" y="2971800"/>
            <a:ext cx="2438400" cy="1371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Calibri"/>
              </a:rPr>
              <a:t>Eco-efficiency and conservation and alternatives in the manufacturing, agricultural and tourism sectors</a:t>
            </a:r>
          </a:p>
          <a:p>
            <a:pPr algn="ctr"/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62484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Cost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2743200"/>
            <a:ext cx="461665" cy="1981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smtClean="0"/>
              <a:t>Impact</a:t>
            </a:r>
            <a:endParaRPr lang="en-US" b="1" dirty="0"/>
          </a:p>
        </p:txBody>
      </p:sp>
      <p:sp>
        <p:nvSpPr>
          <p:cNvPr id="17" name="Oval 16"/>
          <p:cNvSpPr/>
          <p:nvPr/>
        </p:nvSpPr>
        <p:spPr>
          <a:xfrm>
            <a:off x="7315200" y="990600"/>
            <a:ext cx="16002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alibri"/>
              </a:rPr>
              <a:t>Development of renewable energy sources</a:t>
            </a:r>
          </a:p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98867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The Energy Situation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7467600" cy="4873752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Island chain makeup and the commitment to bring electricity to every corner of The </a:t>
            </a:r>
            <a:r>
              <a:rPr lang="en-CA" dirty="0" smtClean="0"/>
              <a:t>Bahamas</a:t>
            </a:r>
          </a:p>
          <a:p>
            <a:pPr lvl="1"/>
            <a:r>
              <a:rPr lang="en-CA" dirty="0"/>
              <a:t>unified tariff system</a:t>
            </a:r>
          </a:p>
          <a:p>
            <a:endParaRPr lang="en-US" dirty="0" smtClean="0"/>
          </a:p>
          <a:p>
            <a:r>
              <a:rPr lang="en-US" dirty="0" smtClean="0"/>
              <a:t>Dependent on imported fossil fuels to meet energy needs.</a:t>
            </a:r>
          </a:p>
          <a:p>
            <a:pPr lvl="1"/>
            <a:r>
              <a:rPr lang="en-US" dirty="0" smtClean="0"/>
              <a:t>Dependent on global oil prices</a:t>
            </a:r>
          </a:p>
          <a:p>
            <a:pPr lvl="1"/>
            <a:r>
              <a:rPr lang="en-US" dirty="0" smtClean="0"/>
              <a:t>Continued price uncertainty given global trends</a:t>
            </a:r>
          </a:p>
          <a:p>
            <a:pPr lvl="1"/>
            <a:r>
              <a:rPr lang="en-US" dirty="0" smtClean="0"/>
              <a:t>Balance of payments impacts</a:t>
            </a:r>
          </a:p>
          <a:p>
            <a:pPr lvl="1"/>
            <a:endParaRPr lang="en-US" dirty="0" smtClean="0"/>
          </a:p>
          <a:p>
            <a:r>
              <a:rPr lang="en-CA" dirty="0" smtClean="0"/>
              <a:t>High cost of fuel per kilowatt-hour sold</a:t>
            </a:r>
          </a:p>
          <a:p>
            <a:pPr lvl="1"/>
            <a:r>
              <a:rPr lang="en-US" dirty="0" smtClean="0"/>
              <a:t>High energy costs results in</a:t>
            </a:r>
          </a:p>
          <a:p>
            <a:pPr lvl="2"/>
            <a:r>
              <a:rPr lang="en-US" dirty="0" smtClean="0"/>
              <a:t>Uncompetitive business environment</a:t>
            </a:r>
            <a:endParaRPr lang="en-US" dirty="0"/>
          </a:p>
          <a:p>
            <a:pPr lvl="2"/>
            <a:r>
              <a:rPr lang="en-US" dirty="0" smtClean="0"/>
              <a:t>Reduces disposable household income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Serious impact of current technology on the environment</a:t>
            </a:r>
          </a:p>
          <a:p>
            <a:pPr lvl="1"/>
            <a:r>
              <a:rPr lang="en-US" dirty="0" smtClean="0"/>
              <a:t>The need for renewable sources  given issues of Climate Change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The Energy Situation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Reliability </a:t>
            </a:r>
            <a:r>
              <a:rPr lang="en-GB" dirty="0"/>
              <a:t>also appears to be an </a:t>
            </a:r>
            <a:r>
              <a:rPr lang="en-GB" dirty="0" smtClean="0"/>
              <a:t>issue</a:t>
            </a:r>
          </a:p>
          <a:p>
            <a:pPr lvl="1"/>
            <a:r>
              <a:rPr lang="en-CA" dirty="0" smtClean="0"/>
              <a:t>forces many businesses and households to operate their own generators</a:t>
            </a:r>
            <a:endParaRPr lang="en-GB" dirty="0" smtClean="0"/>
          </a:p>
          <a:p>
            <a:endParaRPr lang="en-CA" dirty="0" smtClean="0"/>
          </a:p>
          <a:p>
            <a:r>
              <a:rPr lang="en-CA" dirty="0" smtClean="0"/>
              <a:t>Management issues:  </a:t>
            </a:r>
          </a:p>
          <a:p>
            <a:pPr lvl="1"/>
            <a:r>
              <a:rPr lang="en-CA" dirty="0" smtClean="0"/>
              <a:t>High system losses, </a:t>
            </a:r>
          </a:p>
          <a:p>
            <a:pPr lvl="1"/>
            <a:r>
              <a:rPr lang="en-CA" dirty="0"/>
              <a:t>M</a:t>
            </a:r>
            <a:r>
              <a:rPr lang="en-CA" dirty="0" smtClean="0"/>
              <a:t>aintenance issues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igh delinquency rates</a:t>
            </a:r>
          </a:p>
          <a:p>
            <a:pPr>
              <a:buNone/>
            </a:pPr>
            <a:endParaRPr lang="en-CA" u="sng" dirty="0" smtClean="0"/>
          </a:p>
          <a:p>
            <a:r>
              <a:rPr lang="en-CA" dirty="0" smtClean="0"/>
              <a:t>There are few energy conservation measures</a:t>
            </a:r>
            <a:endParaRPr lang="en-US" dirty="0" smtClean="0"/>
          </a:p>
          <a:p>
            <a:pPr lvl="1"/>
            <a:r>
              <a:rPr lang="en-GB" dirty="0" smtClean="0"/>
              <a:t>Power consumption can be reduced by as much as 25 per cent through more effective conservation and efficiency measures.</a:t>
            </a:r>
          </a:p>
          <a:p>
            <a:pPr lvl="1"/>
            <a:r>
              <a:rPr lang="en-GB" dirty="0" smtClean="0"/>
              <a:t>Some progress in the business sector</a:t>
            </a:r>
          </a:p>
          <a:p>
            <a:pPr lvl="1"/>
            <a:r>
              <a:rPr lang="en-GB" dirty="0" smtClean="0"/>
              <a:t>Needs national standards for efficiency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What does doing nothing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Not addressing fossil fuel dependency</a:t>
            </a:r>
          </a:p>
          <a:p>
            <a:endParaRPr lang="en-US" dirty="0" smtClean="0"/>
          </a:p>
          <a:p>
            <a:r>
              <a:rPr lang="en-US" dirty="0" smtClean="0"/>
              <a:t>Not addressing inefficiencies to reduce energy costs to consumers</a:t>
            </a:r>
          </a:p>
          <a:p>
            <a:endParaRPr lang="en-US" dirty="0" smtClean="0"/>
          </a:p>
          <a:p>
            <a:r>
              <a:rPr lang="en-US" dirty="0" smtClean="0"/>
              <a:t>Continuing to contribute to CO</a:t>
            </a:r>
            <a:r>
              <a:rPr lang="en-US" baseline="-25000" dirty="0" smtClean="0"/>
              <a:t>2</a:t>
            </a:r>
            <a:r>
              <a:rPr lang="en-US" dirty="0" smtClean="0"/>
              <a:t> emissions, climate change and environmental damage</a:t>
            </a:r>
          </a:p>
          <a:p>
            <a:endParaRPr lang="en-US" dirty="0" smtClean="0"/>
          </a:p>
          <a:p>
            <a:r>
              <a:rPr lang="en-US" dirty="0" smtClean="0"/>
              <a:t>Not addressing management issues with respect to reliability, maintenance and delinquencies</a:t>
            </a:r>
          </a:p>
          <a:p>
            <a:endParaRPr lang="en-US" dirty="0" smtClean="0"/>
          </a:p>
          <a:p>
            <a:r>
              <a:rPr lang="en-US" dirty="0" smtClean="0"/>
              <a:t>Not addressing conservation and alternative energy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What does doing nothing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Not addressing fossil fuel dependency</a:t>
            </a:r>
          </a:p>
          <a:p>
            <a:endParaRPr lang="en-US" dirty="0" smtClean="0"/>
          </a:p>
          <a:p>
            <a:r>
              <a:rPr lang="en-US" dirty="0" smtClean="0"/>
              <a:t>Not addressing inefficiencies to reduce energy costs to consumers</a:t>
            </a:r>
          </a:p>
          <a:p>
            <a:endParaRPr lang="en-US" dirty="0" smtClean="0"/>
          </a:p>
          <a:p>
            <a:r>
              <a:rPr lang="en-US" dirty="0" smtClean="0"/>
              <a:t>Continuing to contribute to CO</a:t>
            </a:r>
            <a:r>
              <a:rPr lang="en-US" baseline="-25000" dirty="0" smtClean="0"/>
              <a:t>2</a:t>
            </a:r>
            <a:r>
              <a:rPr lang="en-US" dirty="0" smtClean="0"/>
              <a:t> emissions, climate change and environmental damage</a:t>
            </a:r>
          </a:p>
          <a:p>
            <a:endParaRPr lang="en-US" dirty="0" smtClean="0"/>
          </a:p>
          <a:p>
            <a:r>
              <a:rPr lang="en-US" dirty="0" smtClean="0"/>
              <a:t>Not addressing management issues with respect to reliability, maintenance and delinquencies</a:t>
            </a:r>
          </a:p>
          <a:p>
            <a:endParaRPr lang="en-US" dirty="0" smtClean="0"/>
          </a:p>
          <a:p>
            <a:r>
              <a:rPr lang="en-US" dirty="0" smtClean="0"/>
              <a:t>Not addressing conservation and alternative energy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Multiply 3"/>
          <p:cNvSpPr/>
          <p:nvPr/>
        </p:nvSpPr>
        <p:spPr>
          <a:xfrm>
            <a:off x="1219200" y="228600"/>
            <a:ext cx="5867400" cy="6858000"/>
          </a:xfrm>
          <a:prstGeom prst="mathMultiply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8719522">
            <a:off x="1875406" y="3436661"/>
            <a:ext cx="4254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IMPOSSIBLE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2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077200" cy="7318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Costs of Inaction: Inefficiencies in the economy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3202939" y="1981200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Inefficiencies and high cost production result in </a:t>
            </a:r>
            <a:r>
              <a:rPr lang="en-US" b="1" dirty="0" smtClean="0"/>
              <a:t>huge deadweight loss </a:t>
            </a:r>
            <a:r>
              <a:rPr lang="en-US" dirty="0" smtClean="0"/>
              <a:t>in the economy as people pay more than they need to  if supply side issues were addressed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029200" y="3621905"/>
            <a:ext cx="3124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Higher demand for fossil fuel based energy than is optimal </a:t>
            </a:r>
            <a:r>
              <a:rPr lang="en-US" dirty="0" smtClean="0"/>
              <a:t>because of lack of alternatives  and conservation (suboptimal demand curve)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1413" y="2913523"/>
            <a:ext cx="3505200" cy="3481815"/>
            <a:chOff x="457200" y="1524000"/>
            <a:chExt cx="6858000" cy="4188585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90600" y="1828800"/>
              <a:ext cx="0" cy="3200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90600" y="5029200"/>
              <a:ext cx="61722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66800" y="1981200"/>
              <a:ext cx="4419600" cy="2895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914400" y="3200400"/>
              <a:ext cx="6096000" cy="0"/>
            </a:xfrm>
            <a:prstGeom prst="line">
              <a:avLst/>
            </a:prstGeom>
            <a:ln>
              <a:solidFill>
                <a:schemeClr val="accent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990600" y="4191000"/>
              <a:ext cx="6248400" cy="0"/>
            </a:xfrm>
            <a:prstGeom prst="line">
              <a:avLst/>
            </a:prstGeom>
            <a:ln>
              <a:solidFill>
                <a:schemeClr val="accent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895600" y="3200400"/>
              <a:ext cx="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990600" y="2362200"/>
              <a:ext cx="1905000" cy="2667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2819400" y="3124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22098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ight Triangle 2"/>
            <p:cNvSpPr/>
            <p:nvPr/>
          </p:nvSpPr>
          <p:spPr>
            <a:xfrm>
              <a:off x="2895600" y="3200400"/>
              <a:ext cx="1600200" cy="10668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52999" y="5157207"/>
              <a:ext cx="2362201" cy="555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Quantity of Energy</a:t>
              </a:r>
              <a:endParaRPr lang="en-US" sz="12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" y="1524000"/>
              <a:ext cx="782824" cy="220979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1400" dirty="0" smtClean="0"/>
                <a:t>Price of energy</a:t>
              </a:r>
              <a:endParaRPr lang="en-US" sz="1400" dirty="0"/>
            </a:p>
          </p:txBody>
        </p:sp>
        <p:cxnSp>
          <p:nvCxnSpPr>
            <p:cNvPr id="18" name="Straight Connector 17"/>
            <p:cNvCxnSpPr>
              <a:stCxn id="3" idx="0"/>
            </p:cNvCxnSpPr>
            <p:nvPr/>
          </p:nvCxnSpPr>
          <p:spPr>
            <a:xfrm>
              <a:off x="2895600" y="3200400"/>
              <a:ext cx="0" cy="19050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286000" y="4191000"/>
              <a:ext cx="0" cy="91440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1219200" y="3200400"/>
              <a:ext cx="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2286000" y="5257800"/>
              <a:ext cx="609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/>
            <p:nvPr/>
          </p:nvCxnSpPr>
          <p:spPr>
            <a:xfrm rot="10800000" flipV="1">
              <a:off x="1676400" y="2819400"/>
              <a:ext cx="609600" cy="30480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562600" y="45720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971800" y="4724400"/>
              <a:ext cx="609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</a:t>
              </a:r>
              <a:r>
                <a:rPr lang="en-US" sz="1400" baseline="-25000" dirty="0" smtClean="0"/>
                <a:t>2</a:t>
              </a:r>
              <a:endParaRPr lang="en-US" sz="1400" baseline="-250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391919" y="1447800"/>
            <a:ext cx="295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Welfare Impacts</a:t>
            </a:r>
            <a:endParaRPr lang="en-US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Inaction: Increases the cost of doing business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76400"/>
            <a:ext cx="822777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4495800" y="3429000"/>
            <a:ext cx="685800" cy="60960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67600" y="1905000"/>
            <a:ext cx="685800" cy="60960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Cost of inaction: Continued declines in DBI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00200"/>
            <a:ext cx="255555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648200" y="1752600"/>
            <a:ext cx="2590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Overhead costs (fuel, operational costs)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8200" y="3581400"/>
            <a:ext cx="2590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Aging infrastructure, technology</a:t>
            </a:r>
            <a:endParaRPr lang="en-US" dirty="0"/>
          </a:p>
        </p:txBody>
      </p:sp>
      <p:cxnSp>
        <p:nvCxnSpPr>
          <p:cNvPr id="8" name="Straight Arrow Connector 7"/>
          <p:cNvCxnSpPr>
            <a:endCxn id="5" idx="1"/>
          </p:cNvCxnSpPr>
          <p:nvPr/>
        </p:nvCxnSpPr>
        <p:spPr>
          <a:xfrm flipV="1">
            <a:off x="2362200" y="2552700"/>
            <a:ext cx="22860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6" idx="1"/>
          </p:cNvCxnSpPr>
          <p:nvPr/>
        </p:nvCxnSpPr>
        <p:spPr>
          <a:xfrm>
            <a:off x="2438400" y="3962400"/>
            <a:ext cx="22098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792162"/>
          </a:xfrm>
        </p:spPr>
        <p:txBody>
          <a:bodyPr>
            <a:noAutofit/>
          </a:bodyPr>
          <a:lstStyle/>
          <a:p>
            <a:r>
              <a:rPr lang="en-US" sz="2800" dirty="0" smtClean="0"/>
              <a:t>Cost of Global Inaction on Climate Change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5562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781800" y="4495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http://ase.tufts.edu/gdae/Pubs/rp/Caribbean-full-Eng.pdf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2362200"/>
            <a:ext cx="5486400" cy="152400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1195</TotalTime>
  <Words>566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What if we did nothing? The future of The Bahamas without energy reform measures </vt:lpstr>
      <vt:lpstr>The Energy Situation Today</vt:lpstr>
      <vt:lpstr>The Energy Situation Today</vt:lpstr>
      <vt:lpstr>What does doing nothing look like?</vt:lpstr>
      <vt:lpstr>What does doing nothing look like?</vt:lpstr>
      <vt:lpstr>Costs of Inaction: Inefficiencies in the economy</vt:lpstr>
      <vt:lpstr>Cost of Inaction: Increases the cost of doing business</vt:lpstr>
      <vt:lpstr>Cost of inaction: Continued declines in DBI</vt:lpstr>
      <vt:lpstr>Cost of Global Inaction on Climate Change</vt:lpstr>
      <vt:lpstr>Cost of Inaction: Climate Impacts</vt:lpstr>
      <vt:lpstr>National Energy Policy of The Bahamas</vt:lpstr>
      <vt:lpstr>The Discussion should be about the pathway to action through an Evaluation of Priorities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if we did nothing? Bahamas Energy Security Forum</dc:title>
  <dc:creator>NikkiPC</dc:creator>
  <cp:lastModifiedBy>Samantha Rolle</cp:lastModifiedBy>
  <cp:revision>26</cp:revision>
  <cp:lastPrinted>2015-12-09T17:17:58Z</cp:lastPrinted>
  <dcterms:created xsi:type="dcterms:W3CDTF">2015-12-06T04:45:16Z</dcterms:created>
  <dcterms:modified xsi:type="dcterms:W3CDTF">2015-12-30T14:44:46Z</dcterms:modified>
</cp:coreProperties>
</file>