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8" r:id="rId2"/>
    <p:sldId id="326" r:id="rId3"/>
    <p:sldId id="290" r:id="rId4"/>
    <p:sldId id="291" r:id="rId5"/>
    <p:sldId id="292" r:id="rId6"/>
    <p:sldId id="325" r:id="rId7"/>
    <p:sldId id="294" r:id="rId8"/>
    <p:sldId id="295" r:id="rId9"/>
    <p:sldId id="296" r:id="rId10"/>
    <p:sldId id="297" r:id="rId11"/>
    <p:sldId id="298" r:id="rId12"/>
    <p:sldId id="301" r:id="rId13"/>
    <p:sldId id="303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8" r:id="rId23"/>
    <p:sldId id="319" r:id="rId24"/>
    <p:sldId id="320" r:id="rId25"/>
    <p:sldId id="321" r:id="rId26"/>
    <p:sldId id="322" r:id="rId27"/>
    <p:sldId id="323" r:id="rId28"/>
    <p:sldId id="324" r:id="rId29"/>
  </p:sldIdLst>
  <p:sldSz cx="9144000" cy="6858000" type="screen4x3"/>
  <p:notesSz cx="6954838" cy="9240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kkiPC\Documents\NDP%20Data\Bahamas%20Social%20Tbls%20May%204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5.0000000000000114E-3"/>
          <c:y val="5.0000000000000114E-3"/>
          <c:w val="1"/>
          <c:h val="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E5E5E5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3483C9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1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5.0000000000000114E-3"/>
          <c:y val="5.0000000000000114E-3"/>
          <c:w val="1"/>
          <c:h val="1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E5E5E5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3197E0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1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5.0000000000000114E-3"/>
          <c:y val="5.0000000000000114E-3"/>
          <c:w val="1"/>
          <c:h val="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E5E5E5"/>
            </a:solidFill>
            <a:ln w="12700" cap="flat">
              <a:noFill/>
              <a:miter lim="400000"/>
            </a:ln>
            <a:effectLst/>
          </c:spPr>
          <c:dPt>
            <c:idx val="1"/>
            <c:bubble3D val="0"/>
            <c:spPr>
              <a:solidFill>
                <a:srgbClr val="72B0D7"/>
              </a:solidFill>
              <a:ln w="12700" cap="flat">
                <a:noFill/>
                <a:miter lim="400000"/>
              </a:ln>
              <a:effectLst/>
            </c:spPr>
          </c:dPt>
          <c:cat>
            <c:strRef>
              <c:f>Sheet1!$B$1:$C$1</c:f>
              <c:strCache>
                <c:ptCount val="2"/>
                <c:pt idx="0">
                  <c:v>1</c:v>
                </c:pt>
                <c:pt idx="1">
                  <c:v>1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zero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'POP. AGE DISTRIB-CENSUS YEARS '!$H$50</c:f>
              <c:strCache>
                <c:ptCount val="1"/>
                <c:pt idx="0">
                  <c:v>0-4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'POP. AGE DISTRIB-CENSUS YEARS '!$G$51:$G$55</c:f>
              <c:numCache>
                <c:formatCode>0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'POP. AGE DISTRIB-CENSUS YEARS '!$H$51:$H$55</c:f>
              <c:numCache>
                <c:formatCode>0%</c:formatCode>
                <c:ptCount val="5"/>
                <c:pt idx="0">
                  <c:v>0.15905859773001901</c:v>
                </c:pt>
                <c:pt idx="1">
                  <c:v>0.124439027887304</c:v>
                </c:pt>
                <c:pt idx="2">
                  <c:v>0.1131659256866462</c:v>
                </c:pt>
                <c:pt idx="3">
                  <c:v>9.6360983067336897E-2</c:v>
                </c:pt>
                <c:pt idx="4">
                  <c:v>8.7676751537838202E-2</c:v>
                </c:pt>
              </c:numCache>
            </c:numRef>
          </c:val>
        </c:ser>
        <c:ser>
          <c:idx val="1"/>
          <c:order val="1"/>
          <c:tx>
            <c:strRef>
              <c:f>'POP. AGE DISTRIB-CENSUS YEARS '!$I$50</c:f>
              <c:strCache>
                <c:ptCount val="1"/>
                <c:pt idx="0">
                  <c:v>5-14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'POP. AGE DISTRIB-CENSUS YEARS '!$G$51:$G$55</c:f>
              <c:numCache>
                <c:formatCode>0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'POP. AGE DISTRIB-CENSUS YEARS '!$I$51:$I$55</c:f>
              <c:numCache>
                <c:formatCode>0%</c:formatCode>
                <c:ptCount val="5"/>
                <c:pt idx="0">
                  <c:v>0.27693528896050001</c:v>
                </c:pt>
                <c:pt idx="1">
                  <c:v>0.25926828685449432</c:v>
                </c:pt>
                <c:pt idx="2">
                  <c:v>0.20853132942866601</c:v>
                </c:pt>
                <c:pt idx="3">
                  <c:v>0.19923758343067613</c:v>
                </c:pt>
                <c:pt idx="4">
                  <c:v>0.18085719502870201</c:v>
                </c:pt>
              </c:numCache>
            </c:numRef>
          </c:val>
        </c:ser>
        <c:ser>
          <c:idx val="2"/>
          <c:order val="2"/>
          <c:tx>
            <c:strRef>
              <c:f>'POP. AGE DISTRIB-CENSUS YEARS '!$J$50</c:f>
              <c:strCache>
                <c:ptCount val="1"/>
                <c:pt idx="0">
                  <c:v>15-24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'POP. AGE DISTRIB-CENSUS YEARS '!$G$51:$G$55</c:f>
              <c:numCache>
                <c:formatCode>0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'POP. AGE DISTRIB-CENSUS YEARS '!$J$51:$J$55</c:f>
              <c:numCache>
                <c:formatCode>0%</c:formatCode>
                <c:ptCount val="5"/>
                <c:pt idx="0">
                  <c:v>0.16161765751249949</c:v>
                </c:pt>
                <c:pt idx="1">
                  <c:v>0.22421678973403139</c:v>
                </c:pt>
                <c:pt idx="2">
                  <c:v>0.20574734139769071</c:v>
                </c:pt>
                <c:pt idx="3">
                  <c:v>0.16946230439084539</c:v>
                </c:pt>
                <c:pt idx="4">
                  <c:v>0.16457151661093478</c:v>
                </c:pt>
              </c:numCache>
            </c:numRef>
          </c:val>
        </c:ser>
        <c:ser>
          <c:idx val="3"/>
          <c:order val="3"/>
          <c:tx>
            <c:strRef>
              <c:f>'POP. AGE DISTRIB-CENSUS YEARS '!$K$50</c:f>
              <c:strCache>
                <c:ptCount val="1"/>
                <c:pt idx="0">
                  <c:v>25-49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'POP. AGE DISTRIB-CENSUS YEARS '!$G$51:$G$55</c:f>
              <c:numCache>
                <c:formatCode>0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'POP. AGE DISTRIB-CENSUS YEARS '!$K$51:$K$55</c:f>
              <c:numCache>
                <c:formatCode>0%</c:formatCode>
                <c:ptCount val="5"/>
                <c:pt idx="0">
                  <c:v>0.28576759945975438</c:v>
                </c:pt>
                <c:pt idx="1">
                  <c:v>0.27654073171314608</c:v>
                </c:pt>
                <c:pt idx="2">
                  <c:v>0.34274505470217631</c:v>
                </c:pt>
                <c:pt idx="3">
                  <c:v>0.38302498039358623</c:v>
                </c:pt>
                <c:pt idx="4">
                  <c:v>0.38211999132648011</c:v>
                </c:pt>
              </c:numCache>
            </c:numRef>
          </c:val>
        </c:ser>
        <c:ser>
          <c:idx val="4"/>
          <c:order val="4"/>
          <c:tx>
            <c:strRef>
              <c:f>'POP. AGE DISTRIB-CENSUS YEARS '!$L$50</c:f>
              <c:strCache>
                <c:ptCount val="1"/>
                <c:pt idx="0">
                  <c:v>50-64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'POP. AGE DISTRIB-CENSUS YEARS '!$G$51:$G$55</c:f>
              <c:numCache>
                <c:formatCode>0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'POP. AGE DISTRIB-CENSUS YEARS '!$L$51:$L$55</c:f>
              <c:numCache>
                <c:formatCode>0%</c:formatCode>
                <c:ptCount val="5"/>
                <c:pt idx="0">
                  <c:v>8.192545553633683E-2</c:v>
                </c:pt>
                <c:pt idx="1">
                  <c:v>7.3754390995770455E-2</c:v>
                </c:pt>
                <c:pt idx="2">
                  <c:v>8.2512304802060593E-2</c:v>
                </c:pt>
                <c:pt idx="3">
                  <c:v>9.9706482857209663E-2</c:v>
                </c:pt>
                <c:pt idx="4">
                  <c:v>0.12306414982367726</c:v>
                </c:pt>
              </c:numCache>
            </c:numRef>
          </c:val>
        </c:ser>
        <c:ser>
          <c:idx val="5"/>
          <c:order val="5"/>
          <c:tx>
            <c:strRef>
              <c:f>'POP. AGE DISTRIB-CENSUS YEARS '!$M$50</c:f>
              <c:strCache>
                <c:ptCount val="1"/>
                <c:pt idx="0">
                  <c:v>65+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'POP. AGE DISTRIB-CENSUS YEARS '!$G$51:$G$55</c:f>
              <c:numCache>
                <c:formatCode>0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2010</c:v>
                </c:pt>
              </c:numCache>
            </c:numRef>
          </c:cat>
          <c:val>
            <c:numRef>
              <c:f>'POP. AGE DISTRIB-CENSUS YEARS '!$M$51:$M$55</c:f>
              <c:numCache>
                <c:formatCode>0%</c:formatCode>
                <c:ptCount val="5"/>
                <c:pt idx="0">
                  <c:v>3.4695400800890931E-2</c:v>
                </c:pt>
                <c:pt idx="1">
                  <c:v>4.1780772815255635E-2</c:v>
                </c:pt>
                <c:pt idx="2">
                  <c:v>4.7298043982760503E-2</c:v>
                </c:pt>
                <c:pt idx="3">
                  <c:v>5.2207665860349424E-2</c:v>
                </c:pt>
                <c:pt idx="4">
                  <c:v>6.1710395672369085E-2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30944"/>
        <c:axId val="8540928"/>
      </c:barChart>
      <c:catAx>
        <c:axId val="853094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8540928"/>
        <c:crosses val="autoZero"/>
        <c:auto val="1"/>
        <c:lblAlgn val="ctr"/>
        <c:lblOffset val="100"/>
        <c:noMultiLvlLbl val="0"/>
      </c:catAx>
      <c:valAx>
        <c:axId val="85409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5309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B0169B-6E82-4D68-BAEF-4C7B49CAF9D8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623268-9FCC-420B-9C3D-04CD1D629D84}">
      <dgm:prSet/>
      <dgm:spPr>
        <a:solidFill>
          <a:srgbClr val="FF0000"/>
        </a:solidFill>
        <a:ln w="76200">
          <a:solidFill>
            <a:srgbClr val="00B050"/>
          </a:solidFill>
        </a:ln>
      </dgm:spPr>
      <dgm:t>
        <a:bodyPr/>
        <a:lstStyle/>
        <a:p>
          <a:pPr rtl="0"/>
          <a:r>
            <a:rPr lang="en-US" dirty="0" smtClean="0"/>
            <a:t>Registering Property (#183) – Process Reform</a:t>
          </a:r>
          <a:endParaRPr lang="en-US" dirty="0"/>
        </a:p>
      </dgm:t>
    </dgm:pt>
    <dgm:pt modelId="{107D2D80-BB1D-48CA-9E81-264BA493F1CE}" type="parTrans" cxnId="{35B02EFA-E986-482D-B7B5-67ED95DB6E8A}">
      <dgm:prSet/>
      <dgm:spPr/>
      <dgm:t>
        <a:bodyPr/>
        <a:lstStyle/>
        <a:p>
          <a:endParaRPr lang="en-US"/>
        </a:p>
      </dgm:t>
    </dgm:pt>
    <dgm:pt modelId="{57515DA5-3E2A-4B8E-8907-BAFBE918E034}" type="sibTrans" cxnId="{35B02EFA-E986-482D-B7B5-67ED95DB6E8A}">
      <dgm:prSet/>
      <dgm:spPr/>
      <dgm:t>
        <a:bodyPr/>
        <a:lstStyle/>
        <a:p>
          <a:endParaRPr lang="en-US"/>
        </a:p>
      </dgm:t>
    </dgm:pt>
    <dgm:pt modelId="{E80D627B-5AF9-48B4-853F-F40FD91D535B}">
      <dgm:prSet/>
      <dgm:spPr>
        <a:solidFill>
          <a:srgbClr val="FF0000"/>
        </a:solidFill>
        <a:ln w="76200">
          <a:solidFill>
            <a:srgbClr val="00B050"/>
          </a:solidFill>
        </a:ln>
      </dgm:spPr>
      <dgm:t>
        <a:bodyPr/>
        <a:lstStyle/>
        <a:p>
          <a:pPr rtl="0"/>
          <a:r>
            <a:rPr lang="en-US" dirty="0" smtClean="0"/>
            <a:t>Getting Credit (#133)- Institutional Reform</a:t>
          </a:r>
          <a:endParaRPr lang="en-US" dirty="0"/>
        </a:p>
      </dgm:t>
    </dgm:pt>
    <dgm:pt modelId="{481380C9-B57F-4D41-8843-7658D70E3CBC}" type="parTrans" cxnId="{D3556A98-0B54-4C04-90CB-7D8DAA9EB17D}">
      <dgm:prSet/>
      <dgm:spPr/>
      <dgm:t>
        <a:bodyPr/>
        <a:lstStyle/>
        <a:p>
          <a:endParaRPr lang="en-US"/>
        </a:p>
      </dgm:t>
    </dgm:pt>
    <dgm:pt modelId="{09DE06DC-7D71-44C1-9D46-AE40EA976E78}" type="sibTrans" cxnId="{D3556A98-0B54-4C04-90CB-7D8DAA9EB17D}">
      <dgm:prSet/>
      <dgm:spPr/>
      <dgm:t>
        <a:bodyPr/>
        <a:lstStyle/>
        <a:p>
          <a:endParaRPr lang="en-US"/>
        </a:p>
      </dgm:t>
    </dgm:pt>
    <dgm:pt modelId="{0A139D91-5BB1-43BD-B7B7-B3A650C6B5BF}">
      <dgm:prSet/>
      <dgm:spPr>
        <a:solidFill>
          <a:srgbClr val="FF0000"/>
        </a:solidFill>
        <a:ln w="76200">
          <a:solidFill>
            <a:srgbClr val="00B050"/>
          </a:solidFill>
        </a:ln>
      </dgm:spPr>
      <dgm:t>
        <a:bodyPr/>
        <a:lstStyle/>
        <a:p>
          <a:pPr rtl="0"/>
          <a:r>
            <a:rPr lang="en-US" dirty="0" smtClean="0"/>
            <a:t>Starting a Business (#118)- Process Reform</a:t>
          </a:r>
          <a:endParaRPr lang="en-US" dirty="0"/>
        </a:p>
      </dgm:t>
    </dgm:pt>
    <dgm:pt modelId="{D840CC2C-6CB3-4F3E-9DD3-8A9D5AE634A4}" type="parTrans" cxnId="{793C1789-C6FD-4D03-A4CE-1F3B011AC7E6}">
      <dgm:prSet/>
      <dgm:spPr/>
      <dgm:t>
        <a:bodyPr/>
        <a:lstStyle/>
        <a:p>
          <a:endParaRPr lang="en-US"/>
        </a:p>
      </dgm:t>
    </dgm:pt>
    <dgm:pt modelId="{2AC226B5-0656-40D4-9ED5-3AD88A5BDE18}" type="sibTrans" cxnId="{793C1789-C6FD-4D03-A4CE-1F3B011AC7E6}">
      <dgm:prSet/>
      <dgm:spPr/>
      <dgm:t>
        <a:bodyPr/>
        <a:lstStyle/>
        <a:p>
          <a:endParaRPr lang="en-US"/>
        </a:p>
      </dgm:t>
    </dgm:pt>
    <dgm:pt modelId="{DA3E8534-7AE9-4138-9C78-995FE6147848}">
      <dgm:prSet/>
      <dgm:spPr>
        <a:solidFill>
          <a:srgbClr val="FF0000"/>
        </a:solidFill>
        <a:ln w="76200">
          <a:solidFill>
            <a:srgbClr val="00B050"/>
          </a:solidFill>
        </a:ln>
      </dgm:spPr>
      <dgm:t>
        <a:bodyPr/>
        <a:lstStyle/>
        <a:p>
          <a:pPr rtl="0"/>
          <a:r>
            <a:rPr lang="en-US" dirty="0" smtClean="0"/>
            <a:t>Getting electricity (#114) – Process Reform</a:t>
          </a:r>
          <a:endParaRPr lang="en-US" dirty="0"/>
        </a:p>
      </dgm:t>
    </dgm:pt>
    <dgm:pt modelId="{FA4721E2-8259-4457-9B8A-BFAF12CC10EB}" type="parTrans" cxnId="{35852E86-1453-4B34-9A5C-92B872EDD462}">
      <dgm:prSet/>
      <dgm:spPr/>
      <dgm:t>
        <a:bodyPr/>
        <a:lstStyle/>
        <a:p>
          <a:endParaRPr lang="en-US"/>
        </a:p>
      </dgm:t>
    </dgm:pt>
    <dgm:pt modelId="{56B8EF27-4122-458E-902D-E985F6ECA5E4}" type="sibTrans" cxnId="{35852E86-1453-4B34-9A5C-92B872EDD462}">
      <dgm:prSet/>
      <dgm:spPr/>
      <dgm:t>
        <a:bodyPr/>
        <a:lstStyle/>
        <a:p>
          <a:endParaRPr lang="en-US"/>
        </a:p>
      </dgm:t>
    </dgm:pt>
    <dgm:pt modelId="{293122D3-D3F2-48BE-9D06-0C40C5FAB3D4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US" dirty="0" smtClean="0"/>
            <a:t>Trading Across Borders (#97) – Process Reform</a:t>
          </a:r>
          <a:endParaRPr lang="en-US" dirty="0"/>
        </a:p>
      </dgm:t>
    </dgm:pt>
    <dgm:pt modelId="{F988A469-0AE3-4C59-A3F0-C30D8E0DD706}" type="parTrans" cxnId="{466412A2-DA33-48CE-966F-2CCE7C81B221}">
      <dgm:prSet/>
      <dgm:spPr/>
      <dgm:t>
        <a:bodyPr/>
        <a:lstStyle/>
        <a:p>
          <a:endParaRPr lang="en-US"/>
        </a:p>
      </dgm:t>
    </dgm:pt>
    <dgm:pt modelId="{F866CA39-81F3-4EF6-B870-25E3A0A0EA65}" type="sibTrans" cxnId="{466412A2-DA33-48CE-966F-2CCE7C81B221}">
      <dgm:prSet/>
      <dgm:spPr/>
      <dgm:t>
        <a:bodyPr/>
        <a:lstStyle/>
        <a:p>
          <a:endParaRPr lang="en-US"/>
        </a:p>
      </dgm:t>
    </dgm:pt>
    <dgm:pt modelId="{CE2C3ACA-B5EF-497A-A00A-02A2BD84A5C4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Dealing with Construction Permits (#94)- Process Reform</a:t>
          </a:r>
          <a:endParaRPr lang="en-US" dirty="0">
            <a:solidFill>
              <a:schemeClr val="tx1"/>
            </a:solidFill>
          </a:endParaRPr>
        </a:p>
      </dgm:t>
    </dgm:pt>
    <dgm:pt modelId="{446ADD33-5D0C-4DA6-98FF-C2C0C84C04C0}" type="parTrans" cxnId="{B27750E2-AEC5-4A2B-AD3F-D075F8A39459}">
      <dgm:prSet/>
      <dgm:spPr/>
      <dgm:t>
        <a:bodyPr/>
        <a:lstStyle/>
        <a:p>
          <a:endParaRPr lang="en-US"/>
        </a:p>
      </dgm:t>
    </dgm:pt>
    <dgm:pt modelId="{02C8C15B-B51E-41C3-B7F2-D4DA53C9AF4F}" type="sibTrans" cxnId="{B27750E2-AEC5-4A2B-AD3F-D075F8A39459}">
      <dgm:prSet/>
      <dgm:spPr/>
      <dgm:t>
        <a:bodyPr/>
        <a:lstStyle/>
        <a:p>
          <a:endParaRPr lang="en-US"/>
        </a:p>
      </dgm:t>
    </dgm:pt>
    <dgm:pt modelId="{643E33EE-99D3-4741-A550-B0813914EAED}">
      <dgm:prSet/>
      <dgm:spPr>
        <a:solidFill>
          <a:srgbClr val="FFC000"/>
        </a:solidFill>
      </dgm:spPr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Resolving Insolvency (#61) – Legislative Reform</a:t>
          </a:r>
          <a:endParaRPr lang="en-US" dirty="0">
            <a:solidFill>
              <a:schemeClr val="tx1"/>
            </a:solidFill>
          </a:endParaRPr>
        </a:p>
      </dgm:t>
    </dgm:pt>
    <dgm:pt modelId="{899587B1-7E05-4D0A-B72B-9E980CCC479D}" type="parTrans" cxnId="{38E66C8F-9B15-4DC5-9869-A078347D2424}">
      <dgm:prSet/>
      <dgm:spPr/>
      <dgm:t>
        <a:bodyPr/>
        <a:lstStyle/>
        <a:p>
          <a:endParaRPr lang="en-US"/>
        </a:p>
      </dgm:t>
    </dgm:pt>
    <dgm:pt modelId="{FEABC649-3DD2-4B72-8CB9-24058F6C0C81}" type="sibTrans" cxnId="{38E66C8F-9B15-4DC5-9869-A078347D2424}">
      <dgm:prSet/>
      <dgm:spPr/>
      <dgm:t>
        <a:bodyPr/>
        <a:lstStyle/>
        <a:p>
          <a:endParaRPr lang="en-US"/>
        </a:p>
      </dgm:t>
    </dgm:pt>
    <dgm:pt modelId="{52E7EF49-0EFE-474E-9B5F-DAF83CFE7DCA}">
      <dgm:prSet/>
      <dgm:spPr>
        <a:solidFill>
          <a:srgbClr val="FFC000"/>
        </a:solidFill>
        <a:ln w="76200">
          <a:solidFill>
            <a:schemeClr val="bg1"/>
          </a:solidFill>
        </a:ln>
      </dgm:spPr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Enforcing Contracts (#60) – Process and Legislative Reform</a:t>
          </a:r>
          <a:endParaRPr lang="en-US" dirty="0">
            <a:solidFill>
              <a:schemeClr val="tx1"/>
            </a:solidFill>
          </a:endParaRPr>
        </a:p>
      </dgm:t>
    </dgm:pt>
    <dgm:pt modelId="{7B16127E-09F6-473E-B9A2-CD363E51F289}" type="parTrans" cxnId="{78BAA26A-030B-46B7-9E25-2598920403C5}">
      <dgm:prSet/>
      <dgm:spPr/>
      <dgm:t>
        <a:bodyPr/>
        <a:lstStyle/>
        <a:p>
          <a:endParaRPr lang="en-US"/>
        </a:p>
      </dgm:t>
    </dgm:pt>
    <dgm:pt modelId="{B279181E-4082-418E-9F33-CDD03F20F5BB}" type="sibTrans" cxnId="{78BAA26A-030B-46B7-9E25-2598920403C5}">
      <dgm:prSet/>
      <dgm:spPr/>
      <dgm:t>
        <a:bodyPr/>
        <a:lstStyle/>
        <a:p>
          <a:endParaRPr lang="en-US"/>
        </a:p>
      </dgm:t>
    </dgm:pt>
    <dgm:pt modelId="{44119DA2-C9FC-4BE4-B6B6-53EA9C711456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US" dirty="0" smtClean="0"/>
            <a:t>Paying taxes (#24)- Continued Process Improvement</a:t>
          </a:r>
          <a:endParaRPr lang="en-US" dirty="0"/>
        </a:p>
      </dgm:t>
    </dgm:pt>
    <dgm:pt modelId="{8B646EDE-4A64-4828-862A-E60DA83F6F87}" type="parTrans" cxnId="{EFB0F948-5FB2-4EBB-8168-83D424E65888}">
      <dgm:prSet/>
      <dgm:spPr/>
      <dgm:t>
        <a:bodyPr/>
        <a:lstStyle/>
        <a:p>
          <a:endParaRPr lang="en-US"/>
        </a:p>
      </dgm:t>
    </dgm:pt>
    <dgm:pt modelId="{22442615-2CB9-4CC4-B35F-00223A9E102F}" type="sibTrans" cxnId="{EFB0F948-5FB2-4EBB-8168-83D424E65888}">
      <dgm:prSet/>
      <dgm:spPr/>
      <dgm:t>
        <a:bodyPr/>
        <a:lstStyle/>
        <a:p>
          <a:endParaRPr lang="en-US"/>
        </a:p>
      </dgm:t>
    </dgm:pt>
    <dgm:pt modelId="{EBAF6559-0FDD-469F-9833-AAC63525A9E4}">
      <dgm:prSet/>
      <dgm:spPr>
        <a:solidFill>
          <a:srgbClr val="FF0000"/>
        </a:solidFill>
        <a:ln w="76200">
          <a:solidFill>
            <a:schemeClr val="bg1"/>
          </a:solidFill>
        </a:ln>
      </dgm:spPr>
      <dgm:t>
        <a:bodyPr/>
        <a:lstStyle/>
        <a:p>
          <a:pPr rtl="0"/>
          <a:r>
            <a:rPr lang="en-US" dirty="0" smtClean="0"/>
            <a:t>Protecting Minority Investors (#111)- Legislative Reform</a:t>
          </a:r>
          <a:endParaRPr lang="en-US" dirty="0"/>
        </a:p>
      </dgm:t>
    </dgm:pt>
    <dgm:pt modelId="{23479644-666B-4578-81E6-0A527BF613BE}" type="parTrans" cxnId="{89181B71-461A-4914-A49F-FADA9DE66957}">
      <dgm:prSet/>
      <dgm:spPr/>
      <dgm:t>
        <a:bodyPr/>
        <a:lstStyle/>
        <a:p>
          <a:endParaRPr lang="en-US"/>
        </a:p>
      </dgm:t>
    </dgm:pt>
    <dgm:pt modelId="{22D47A7E-5EE5-47B0-990B-3861C7163047}" type="sibTrans" cxnId="{89181B71-461A-4914-A49F-FADA9DE66957}">
      <dgm:prSet/>
      <dgm:spPr/>
      <dgm:t>
        <a:bodyPr/>
        <a:lstStyle/>
        <a:p>
          <a:endParaRPr lang="en-US"/>
        </a:p>
      </dgm:t>
    </dgm:pt>
    <dgm:pt modelId="{D0BDFA6A-989F-4F06-B139-0E37A80A27E9}" type="pres">
      <dgm:prSet presAssocID="{20B0169B-6E82-4D68-BAEF-4C7B49CAF9D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8DB7931-0AF8-44A5-90E0-E29D32390011}" type="pres">
      <dgm:prSet presAssocID="{7B623268-9FCC-420B-9C3D-04CD1D629D84}" presName="compNode" presStyleCnt="0"/>
      <dgm:spPr/>
    </dgm:pt>
    <dgm:pt modelId="{84951AAB-D60C-4B48-82B3-1C3925BD0802}" type="pres">
      <dgm:prSet presAssocID="{7B623268-9FCC-420B-9C3D-04CD1D629D84}" presName="dummyConnPt" presStyleCnt="0"/>
      <dgm:spPr/>
    </dgm:pt>
    <dgm:pt modelId="{5B1D2B42-A718-424E-910D-E750B9AD7513}" type="pres">
      <dgm:prSet presAssocID="{7B623268-9FCC-420B-9C3D-04CD1D629D84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02F6C0-3449-4F61-9EC5-9B785B2556C1}" type="pres">
      <dgm:prSet presAssocID="{57515DA5-3E2A-4B8E-8907-BAFBE918E034}" presName="sibTrans" presStyleLbl="bgSibTrans2D1" presStyleIdx="0" presStyleCnt="9"/>
      <dgm:spPr/>
      <dgm:t>
        <a:bodyPr/>
        <a:lstStyle/>
        <a:p>
          <a:endParaRPr lang="en-US"/>
        </a:p>
      </dgm:t>
    </dgm:pt>
    <dgm:pt modelId="{71741F3A-BDEA-4492-BD61-B66C1C48C8AB}" type="pres">
      <dgm:prSet presAssocID="{E80D627B-5AF9-48B4-853F-F40FD91D535B}" presName="compNode" presStyleCnt="0"/>
      <dgm:spPr/>
    </dgm:pt>
    <dgm:pt modelId="{18539035-B12D-4D88-93F7-1017467FD263}" type="pres">
      <dgm:prSet presAssocID="{E80D627B-5AF9-48B4-853F-F40FD91D535B}" presName="dummyConnPt" presStyleCnt="0"/>
      <dgm:spPr/>
    </dgm:pt>
    <dgm:pt modelId="{FE1A7A29-3D00-4F30-A971-B382DF24D6BD}" type="pres">
      <dgm:prSet presAssocID="{E80D627B-5AF9-48B4-853F-F40FD91D535B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C8BCF-AE95-4E31-A57A-C50DC315C1ED}" type="pres">
      <dgm:prSet presAssocID="{09DE06DC-7D71-44C1-9D46-AE40EA976E78}" presName="sibTrans" presStyleLbl="bgSibTrans2D1" presStyleIdx="1" presStyleCnt="9"/>
      <dgm:spPr/>
      <dgm:t>
        <a:bodyPr/>
        <a:lstStyle/>
        <a:p>
          <a:endParaRPr lang="en-US"/>
        </a:p>
      </dgm:t>
    </dgm:pt>
    <dgm:pt modelId="{924701ED-2FCD-4254-AF94-D76839393394}" type="pres">
      <dgm:prSet presAssocID="{0A139D91-5BB1-43BD-B7B7-B3A650C6B5BF}" presName="compNode" presStyleCnt="0"/>
      <dgm:spPr/>
    </dgm:pt>
    <dgm:pt modelId="{5683B226-CFEB-4E64-BD18-11A1737CEC61}" type="pres">
      <dgm:prSet presAssocID="{0A139D91-5BB1-43BD-B7B7-B3A650C6B5BF}" presName="dummyConnPt" presStyleCnt="0"/>
      <dgm:spPr/>
    </dgm:pt>
    <dgm:pt modelId="{F99F2876-A635-4D74-A479-BB8C8077C3FE}" type="pres">
      <dgm:prSet presAssocID="{0A139D91-5BB1-43BD-B7B7-B3A650C6B5BF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0DE7EE-7499-4265-951D-47E520C9844A}" type="pres">
      <dgm:prSet presAssocID="{2AC226B5-0656-40D4-9ED5-3AD88A5BDE18}" presName="sibTrans" presStyleLbl="bgSibTrans2D1" presStyleIdx="2" presStyleCnt="9"/>
      <dgm:spPr/>
      <dgm:t>
        <a:bodyPr/>
        <a:lstStyle/>
        <a:p>
          <a:endParaRPr lang="en-US"/>
        </a:p>
      </dgm:t>
    </dgm:pt>
    <dgm:pt modelId="{373C2D57-9732-4952-BE10-A0E1FD9AFF0B}" type="pres">
      <dgm:prSet presAssocID="{DA3E8534-7AE9-4138-9C78-995FE6147848}" presName="compNode" presStyleCnt="0"/>
      <dgm:spPr/>
    </dgm:pt>
    <dgm:pt modelId="{A179DC3D-2E28-4E7E-B0C2-2595EEE06AE3}" type="pres">
      <dgm:prSet presAssocID="{DA3E8534-7AE9-4138-9C78-995FE6147848}" presName="dummyConnPt" presStyleCnt="0"/>
      <dgm:spPr/>
    </dgm:pt>
    <dgm:pt modelId="{D8A3CA8A-B279-46FA-8E09-2684DCD0B955}" type="pres">
      <dgm:prSet presAssocID="{DA3E8534-7AE9-4138-9C78-995FE6147848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C51F0-0322-45A9-AA5F-19A854CCECBE}" type="pres">
      <dgm:prSet presAssocID="{56B8EF27-4122-458E-902D-E985F6ECA5E4}" presName="sibTrans" presStyleLbl="bgSibTrans2D1" presStyleIdx="3" presStyleCnt="9"/>
      <dgm:spPr/>
      <dgm:t>
        <a:bodyPr/>
        <a:lstStyle/>
        <a:p>
          <a:endParaRPr lang="en-US"/>
        </a:p>
      </dgm:t>
    </dgm:pt>
    <dgm:pt modelId="{F5F1CE40-2E05-437C-A5F6-633089E1073C}" type="pres">
      <dgm:prSet presAssocID="{EBAF6559-0FDD-469F-9833-AAC63525A9E4}" presName="compNode" presStyleCnt="0"/>
      <dgm:spPr/>
    </dgm:pt>
    <dgm:pt modelId="{8FFA6D90-4446-42AE-BEAA-E1D448100059}" type="pres">
      <dgm:prSet presAssocID="{EBAF6559-0FDD-469F-9833-AAC63525A9E4}" presName="dummyConnPt" presStyleCnt="0"/>
      <dgm:spPr/>
    </dgm:pt>
    <dgm:pt modelId="{1B1186ED-3A41-4423-9C41-5E839937D22B}" type="pres">
      <dgm:prSet presAssocID="{EBAF6559-0FDD-469F-9833-AAC63525A9E4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95FB9D-2366-4439-88D2-E86176932C6E}" type="pres">
      <dgm:prSet presAssocID="{22D47A7E-5EE5-47B0-990B-3861C7163047}" presName="sibTrans" presStyleLbl="bgSibTrans2D1" presStyleIdx="4" presStyleCnt="9"/>
      <dgm:spPr/>
      <dgm:t>
        <a:bodyPr/>
        <a:lstStyle/>
        <a:p>
          <a:endParaRPr lang="en-US"/>
        </a:p>
      </dgm:t>
    </dgm:pt>
    <dgm:pt modelId="{FCEF6703-AAD1-4FB9-856F-61F99D13E635}" type="pres">
      <dgm:prSet presAssocID="{293122D3-D3F2-48BE-9D06-0C40C5FAB3D4}" presName="compNode" presStyleCnt="0"/>
      <dgm:spPr/>
    </dgm:pt>
    <dgm:pt modelId="{53B61289-B132-4900-8CF1-A41AA0BE8024}" type="pres">
      <dgm:prSet presAssocID="{293122D3-D3F2-48BE-9D06-0C40C5FAB3D4}" presName="dummyConnPt" presStyleCnt="0"/>
      <dgm:spPr/>
    </dgm:pt>
    <dgm:pt modelId="{A665D8A6-2CC8-43F2-B4EE-5CF7542CE96B}" type="pres">
      <dgm:prSet presAssocID="{293122D3-D3F2-48BE-9D06-0C40C5FAB3D4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D5933-A1AC-4EFF-802B-30E45A28BC58}" type="pres">
      <dgm:prSet presAssocID="{F866CA39-81F3-4EF6-B870-25E3A0A0EA65}" presName="sibTrans" presStyleLbl="bgSibTrans2D1" presStyleIdx="5" presStyleCnt="9"/>
      <dgm:spPr/>
      <dgm:t>
        <a:bodyPr/>
        <a:lstStyle/>
        <a:p>
          <a:endParaRPr lang="en-US"/>
        </a:p>
      </dgm:t>
    </dgm:pt>
    <dgm:pt modelId="{2B347558-F9E5-4171-81E9-71ACF88140F6}" type="pres">
      <dgm:prSet presAssocID="{CE2C3ACA-B5EF-497A-A00A-02A2BD84A5C4}" presName="compNode" presStyleCnt="0"/>
      <dgm:spPr/>
    </dgm:pt>
    <dgm:pt modelId="{55D96486-2B31-4FB7-A48C-B6C009AF080E}" type="pres">
      <dgm:prSet presAssocID="{CE2C3ACA-B5EF-497A-A00A-02A2BD84A5C4}" presName="dummyConnPt" presStyleCnt="0"/>
      <dgm:spPr/>
    </dgm:pt>
    <dgm:pt modelId="{6678993C-35CD-4B6F-89E5-A6F993489BB1}" type="pres">
      <dgm:prSet presAssocID="{CE2C3ACA-B5EF-497A-A00A-02A2BD84A5C4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CE39BA-BB6B-4087-A257-2D6FD9B5873F}" type="pres">
      <dgm:prSet presAssocID="{02C8C15B-B51E-41C3-B7F2-D4DA53C9AF4F}" presName="sibTrans" presStyleLbl="bgSibTrans2D1" presStyleIdx="6" presStyleCnt="9"/>
      <dgm:spPr/>
      <dgm:t>
        <a:bodyPr/>
        <a:lstStyle/>
        <a:p>
          <a:endParaRPr lang="en-US"/>
        </a:p>
      </dgm:t>
    </dgm:pt>
    <dgm:pt modelId="{3A1C9FF6-E8A0-44F6-9C15-08773201F7E9}" type="pres">
      <dgm:prSet presAssocID="{643E33EE-99D3-4741-A550-B0813914EAED}" presName="compNode" presStyleCnt="0"/>
      <dgm:spPr/>
    </dgm:pt>
    <dgm:pt modelId="{E8CDD1FA-8A27-42B1-8F93-F6BA07209481}" type="pres">
      <dgm:prSet presAssocID="{643E33EE-99D3-4741-A550-B0813914EAED}" presName="dummyConnPt" presStyleCnt="0"/>
      <dgm:spPr/>
    </dgm:pt>
    <dgm:pt modelId="{4E6F92C3-DCF0-42E0-938C-59A9E6C8EFB4}" type="pres">
      <dgm:prSet presAssocID="{643E33EE-99D3-4741-A550-B0813914EAED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C6F259-2131-4AF1-A76D-3BE4832D9471}" type="pres">
      <dgm:prSet presAssocID="{FEABC649-3DD2-4B72-8CB9-24058F6C0C81}" presName="sibTrans" presStyleLbl="bgSibTrans2D1" presStyleIdx="7" presStyleCnt="9"/>
      <dgm:spPr/>
      <dgm:t>
        <a:bodyPr/>
        <a:lstStyle/>
        <a:p>
          <a:endParaRPr lang="en-US"/>
        </a:p>
      </dgm:t>
    </dgm:pt>
    <dgm:pt modelId="{586C13E9-E89B-44D6-8F13-F8DF894C6F0D}" type="pres">
      <dgm:prSet presAssocID="{52E7EF49-0EFE-474E-9B5F-DAF83CFE7DCA}" presName="compNode" presStyleCnt="0"/>
      <dgm:spPr/>
    </dgm:pt>
    <dgm:pt modelId="{C10271F3-DA48-4D86-9228-2694D99EFAE3}" type="pres">
      <dgm:prSet presAssocID="{52E7EF49-0EFE-474E-9B5F-DAF83CFE7DCA}" presName="dummyConnPt" presStyleCnt="0"/>
      <dgm:spPr/>
    </dgm:pt>
    <dgm:pt modelId="{270811F8-58B7-4E4B-893D-D35D99F6744C}" type="pres">
      <dgm:prSet presAssocID="{52E7EF49-0EFE-474E-9B5F-DAF83CFE7DCA}" presName="node" presStyleLbl="node1" presStyleIdx="8" presStyleCnt="10" custLinFactNeighborX="3208" custLinFactNeighborY="2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4EB347-EADC-4553-AB84-27CF1C09E1A8}" type="pres">
      <dgm:prSet presAssocID="{B279181E-4082-418E-9F33-CDD03F20F5BB}" presName="sibTrans" presStyleLbl="bgSibTrans2D1" presStyleIdx="8" presStyleCnt="9"/>
      <dgm:spPr/>
      <dgm:t>
        <a:bodyPr/>
        <a:lstStyle/>
        <a:p>
          <a:endParaRPr lang="en-US"/>
        </a:p>
      </dgm:t>
    </dgm:pt>
    <dgm:pt modelId="{B41F82DC-184F-4378-9CC5-4195EBCC4AE3}" type="pres">
      <dgm:prSet presAssocID="{44119DA2-C9FC-4BE4-B6B6-53EA9C711456}" presName="compNode" presStyleCnt="0"/>
      <dgm:spPr/>
    </dgm:pt>
    <dgm:pt modelId="{78F40FE8-424A-449E-B20A-CA72C08AD998}" type="pres">
      <dgm:prSet presAssocID="{44119DA2-C9FC-4BE4-B6B6-53EA9C711456}" presName="dummyConnPt" presStyleCnt="0"/>
      <dgm:spPr/>
    </dgm:pt>
    <dgm:pt modelId="{851B92B4-6FD2-4970-A255-D8F6D07C0AB1}" type="pres">
      <dgm:prSet presAssocID="{44119DA2-C9FC-4BE4-B6B6-53EA9C711456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7750E2-AEC5-4A2B-AD3F-D075F8A39459}" srcId="{20B0169B-6E82-4D68-BAEF-4C7B49CAF9D8}" destId="{CE2C3ACA-B5EF-497A-A00A-02A2BD84A5C4}" srcOrd="6" destOrd="0" parTransId="{446ADD33-5D0C-4DA6-98FF-C2C0C84C04C0}" sibTransId="{02C8C15B-B51E-41C3-B7F2-D4DA53C9AF4F}"/>
    <dgm:cxn modelId="{6DCD9E77-55B6-4B25-A677-748E2957B0AF}" type="presOf" srcId="{44119DA2-C9FC-4BE4-B6B6-53EA9C711456}" destId="{851B92B4-6FD2-4970-A255-D8F6D07C0AB1}" srcOrd="0" destOrd="0" presId="urn:microsoft.com/office/officeart/2005/8/layout/bProcess4"/>
    <dgm:cxn modelId="{35B02EFA-E986-482D-B7B5-67ED95DB6E8A}" srcId="{20B0169B-6E82-4D68-BAEF-4C7B49CAF9D8}" destId="{7B623268-9FCC-420B-9C3D-04CD1D629D84}" srcOrd="0" destOrd="0" parTransId="{107D2D80-BB1D-48CA-9E81-264BA493F1CE}" sibTransId="{57515DA5-3E2A-4B8E-8907-BAFBE918E034}"/>
    <dgm:cxn modelId="{99695F0E-78E0-4DCE-8605-D0B890AE0996}" type="presOf" srcId="{02C8C15B-B51E-41C3-B7F2-D4DA53C9AF4F}" destId="{AECE39BA-BB6B-4087-A257-2D6FD9B5873F}" srcOrd="0" destOrd="0" presId="urn:microsoft.com/office/officeart/2005/8/layout/bProcess4"/>
    <dgm:cxn modelId="{B18052F9-F2FD-4054-BA69-C5A9DAE5EAE0}" type="presOf" srcId="{52E7EF49-0EFE-474E-9B5F-DAF83CFE7DCA}" destId="{270811F8-58B7-4E4B-893D-D35D99F6744C}" srcOrd="0" destOrd="0" presId="urn:microsoft.com/office/officeart/2005/8/layout/bProcess4"/>
    <dgm:cxn modelId="{B85CD39C-6685-4172-B0D3-D1C2EA47041C}" type="presOf" srcId="{20B0169B-6E82-4D68-BAEF-4C7B49CAF9D8}" destId="{D0BDFA6A-989F-4F06-B139-0E37A80A27E9}" srcOrd="0" destOrd="0" presId="urn:microsoft.com/office/officeart/2005/8/layout/bProcess4"/>
    <dgm:cxn modelId="{C2686B25-F4BE-40BA-B967-C7F078BE9442}" type="presOf" srcId="{F866CA39-81F3-4EF6-B870-25E3A0A0EA65}" destId="{CE3D5933-A1AC-4EFF-802B-30E45A28BC58}" srcOrd="0" destOrd="0" presId="urn:microsoft.com/office/officeart/2005/8/layout/bProcess4"/>
    <dgm:cxn modelId="{793C1789-C6FD-4D03-A4CE-1F3B011AC7E6}" srcId="{20B0169B-6E82-4D68-BAEF-4C7B49CAF9D8}" destId="{0A139D91-5BB1-43BD-B7B7-B3A650C6B5BF}" srcOrd="2" destOrd="0" parTransId="{D840CC2C-6CB3-4F3E-9DD3-8A9D5AE634A4}" sibTransId="{2AC226B5-0656-40D4-9ED5-3AD88A5BDE18}"/>
    <dgm:cxn modelId="{D3556A98-0B54-4C04-90CB-7D8DAA9EB17D}" srcId="{20B0169B-6E82-4D68-BAEF-4C7B49CAF9D8}" destId="{E80D627B-5AF9-48B4-853F-F40FD91D535B}" srcOrd="1" destOrd="0" parTransId="{481380C9-B57F-4D41-8843-7658D70E3CBC}" sibTransId="{09DE06DC-7D71-44C1-9D46-AE40EA976E78}"/>
    <dgm:cxn modelId="{F283712E-0562-4992-A5B9-68D4F2B8F5EA}" type="presOf" srcId="{CE2C3ACA-B5EF-497A-A00A-02A2BD84A5C4}" destId="{6678993C-35CD-4B6F-89E5-A6F993489BB1}" srcOrd="0" destOrd="0" presId="urn:microsoft.com/office/officeart/2005/8/layout/bProcess4"/>
    <dgm:cxn modelId="{FD8D8DA3-B406-4FEA-B683-15844CC5A3CF}" type="presOf" srcId="{09DE06DC-7D71-44C1-9D46-AE40EA976E78}" destId="{FD9C8BCF-AE95-4E31-A57A-C50DC315C1ED}" srcOrd="0" destOrd="0" presId="urn:microsoft.com/office/officeart/2005/8/layout/bProcess4"/>
    <dgm:cxn modelId="{07A38BFE-BA45-41E5-834D-7D6EE1F1B624}" type="presOf" srcId="{7B623268-9FCC-420B-9C3D-04CD1D629D84}" destId="{5B1D2B42-A718-424E-910D-E750B9AD7513}" srcOrd="0" destOrd="0" presId="urn:microsoft.com/office/officeart/2005/8/layout/bProcess4"/>
    <dgm:cxn modelId="{8680905B-22AF-4AC4-8C9B-7ABD52796F0E}" type="presOf" srcId="{FEABC649-3DD2-4B72-8CB9-24058F6C0C81}" destId="{B9C6F259-2131-4AF1-A76D-3BE4832D9471}" srcOrd="0" destOrd="0" presId="urn:microsoft.com/office/officeart/2005/8/layout/bProcess4"/>
    <dgm:cxn modelId="{FFE51196-E550-413A-AA55-DA3AA68EA077}" type="presOf" srcId="{2AC226B5-0656-40D4-9ED5-3AD88A5BDE18}" destId="{4E0DE7EE-7499-4265-951D-47E520C9844A}" srcOrd="0" destOrd="0" presId="urn:microsoft.com/office/officeart/2005/8/layout/bProcess4"/>
    <dgm:cxn modelId="{A39374CA-399E-413B-AA41-07ABD213D942}" type="presOf" srcId="{293122D3-D3F2-48BE-9D06-0C40C5FAB3D4}" destId="{A665D8A6-2CC8-43F2-B4EE-5CF7542CE96B}" srcOrd="0" destOrd="0" presId="urn:microsoft.com/office/officeart/2005/8/layout/bProcess4"/>
    <dgm:cxn modelId="{EFB0F948-5FB2-4EBB-8168-83D424E65888}" srcId="{20B0169B-6E82-4D68-BAEF-4C7B49CAF9D8}" destId="{44119DA2-C9FC-4BE4-B6B6-53EA9C711456}" srcOrd="9" destOrd="0" parTransId="{8B646EDE-4A64-4828-862A-E60DA83F6F87}" sibTransId="{22442615-2CB9-4CC4-B35F-00223A9E102F}"/>
    <dgm:cxn modelId="{78BAA26A-030B-46B7-9E25-2598920403C5}" srcId="{20B0169B-6E82-4D68-BAEF-4C7B49CAF9D8}" destId="{52E7EF49-0EFE-474E-9B5F-DAF83CFE7DCA}" srcOrd="8" destOrd="0" parTransId="{7B16127E-09F6-473E-B9A2-CD363E51F289}" sibTransId="{B279181E-4082-418E-9F33-CDD03F20F5BB}"/>
    <dgm:cxn modelId="{F509DBEF-4D39-40A7-BFD9-C7C20F7D7C84}" type="presOf" srcId="{EBAF6559-0FDD-469F-9833-AAC63525A9E4}" destId="{1B1186ED-3A41-4423-9C41-5E839937D22B}" srcOrd="0" destOrd="0" presId="urn:microsoft.com/office/officeart/2005/8/layout/bProcess4"/>
    <dgm:cxn modelId="{EDA24209-B216-43E1-B541-A07849ED1163}" type="presOf" srcId="{DA3E8534-7AE9-4138-9C78-995FE6147848}" destId="{D8A3CA8A-B279-46FA-8E09-2684DCD0B955}" srcOrd="0" destOrd="0" presId="urn:microsoft.com/office/officeart/2005/8/layout/bProcess4"/>
    <dgm:cxn modelId="{466412A2-DA33-48CE-966F-2CCE7C81B221}" srcId="{20B0169B-6E82-4D68-BAEF-4C7B49CAF9D8}" destId="{293122D3-D3F2-48BE-9D06-0C40C5FAB3D4}" srcOrd="5" destOrd="0" parTransId="{F988A469-0AE3-4C59-A3F0-C30D8E0DD706}" sibTransId="{F866CA39-81F3-4EF6-B870-25E3A0A0EA65}"/>
    <dgm:cxn modelId="{F4FFC481-6BB9-4255-AE10-B69F856A3838}" type="presOf" srcId="{0A139D91-5BB1-43BD-B7B7-B3A650C6B5BF}" destId="{F99F2876-A635-4D74-A479-BB8C8077C3FE}" srcOrd="0" destOrd="0" presId="urn:microsoft.com/office/officeart/2005/8/layout/bProcess4"/>
    <dgm:cxn modelId="{35852E86-1453-4B34-9A5C-92B872EDD462}" srcId="{20B0169B-6E82-4D68-BAEF-4C7B49CAF9D8}" destId="{DA3E8534-7AE9-4138-9C78-995FE6147848}" srcOrd="3" destOrd="0" parTransId="{FA4721E2-8259-4457-9B8A-BFAF12CC10EB}" sibTransId="{56B8EF27-4122-458E-902D-E985F6ECA5E4}"/>
    <dgm:cxn modelId="{846377B8-1B15-4A69-B16C-C161D9484A92}" type="presOf" srcId="{56B8EF27-4122-458E-902D-E985F6ECA5E4}" destId="{FC9C51F0-0322-45A9-AA5F-19A854CCECBE}" srcOrd="0" destOrd="0" presId="urn:microsoft.com/office/officeart/2005/8/layout/bProcess4"/>
    <dgm:cxn modelId="{3DFA21A3-10BA-4485-89EF-D66E0979B39C}" type="presOf" srcId="{643E33EE-99D3-4741-A550-B0813914EAED}" destId="{4E6F92C3-DCF0-42E0-938C-59A9E6C8EFB4}" srcOrd="0" destOrd="0" presId="urn:microsoft.com/office/officeart/2005/8/layout/bProcess4"/>
    <dgm:cxn modelId="{0C59B6D4-35F9-4B60-AD2E-BA28A209F6AB}" type="presOf" srcId="{E80D627B-5AF9-48B4-853F-F40FD91D535B}" destId="{FE1A7A29-3D00-4F30-A971-B382DF24D6BD}" srcOrd="0" destOrd="0" presId="urn:microsoft.com/office/officeart/2005/8/layout/bProcess4"/>
    <dgm:cxn modelId="{14EDB610-518E-4C7B-9883-A6A989EADC0E}" type="presOf" srcId="{57515DA5-3E2A-4B8E-8907-BAFBE918E034}" destId="{5B02F6C0-3449-4F61-9EC5-9B785B2556C1}" srcOrd="0" destOrd="0" presId="urn:microsoft.com/office/officeart/2005/8/layout/bProcess4"/>
    <dgm:cxn modelId="{F41E2C73-94D0-4D1B-81C5-4FF00E0011DD}" type="presOf" srcId="{22D47A7E-5EE5-47B0-990B-3861C7163047}" destId="{FF95FB9D-2366-4439-88D2-E86176932C6E}" srcOrd="0" destOrd="0" presId="urn:microsoft.com/office/officeart/2005/8/layout/bProcess4"/>
    <dgm:cxn modelId="{89181B71-461A-4914-A49F-FADA9DE66957}" srcId="{20B0169B-6E82-4D68-BAEF-4C7B49CAF9D8}" destId="{EBAF6559-0FDD-469F-9833-AAC63525A9E4}" srcOrd="4" destOrd="0" parTransId="{23479644-666B-4578-81E6-0A527BF613BE}" sibTransId="{22D47A7E-5EE5-47B0-990B-3861C7163047}"/>
    <dgm:cxn modelId="{38E66C8F-9B15-4DC5-9869-A078347D2424}" srcId="{20B0169B-6E82-4D68-BAEF-4C7B49CAF9D8}" destId="{643E33EE-99D3-4741-A550-B0813914EAED}" srcOrd="7" destOrd="0" parTransId="{899587B1-7E05-4D0A-B72B-9E980CCC479D}" sibTransId="{FEABC649-3DD2-4B72-8CB9-24058F6C0C81}"/>
    <dgm:cxn modelId="{0A2D4932-41D2-4CC4-A913-A7727A3115FE}" type="presOf" srcId="{B279181E-4082-418E-9F33-CDD03F20F5BB}" destId="{0D4EB347-EADC-4553-AB84-27CF1C09E1A8}" srcOrd="0" destOrd="0" presId="urn:microsoft.com/office/officeart/2005/8/layout/bProcess4"/>
    <dgm:cxn modelId="{22DC98E7-613D-489C-A23F-2E2D62CEE07B}" type="presParOf" srcId="{D0BDFA6A-989F-4F06-B139-0E37A80A27E9}" destId="{E8DB7931-0AF8-44A5-90E0-E29D32390011}" srcOrd="0" destOrd="0" presId="urn:microsoft.com/office/officeart/2005/8/layout/bProcess4"/>
    <dgm:cxn modelId="{EEEDDA3E-5A22-4CC0-9840-60DF64C372F4}" type="presParOf" srcId="{E8DB7931-0AF8-44A5-90E0-E29D32390011}" destId="{84951AAB-D60C-4B48-82B3-1C3925BD0802}" srcOrd="0" destOrd="0" presId="urn:microsoft.com/office/officeart/2005/8/layout/bProcess4"/>
    <dgm:cxn modelId="{D9B2082F-3DE9-4BBD-BD6C-C115CF2CE2E6}" type="presParOf" srcId="{E8DB7931-0AF8-44A5-90E0-E29D32390011}" destId="{5B1D2B42-A718-424E-910D-E750B9AD7513}" srcOrd="1" destOrd="0" presId="urn:microsoft.com/office/officeart/2005/8/layout/bProcess4"/>
    <dgm:cxn modelId="{E16CE762-D233-4896-8D3E-9D697240A797}" type="presParOf" srcId="{D0BDFA6A-989F-4F06-B139-0E37A80A27E9}" destId="{5B02F6C0-3449-4F61-9EC5-9B785B2556C1}" srcOrd="1" destOrd="0" presId="urn:microsoft.com/office/officeart/2005/8/layout/bProcess4"/>
    <dgm:cxn modelId="{B1C90591-0CA9-4E94-995D-ED55ED717DA8}" type="presParOf" srcId="{D0BDFA6A-989F-4F06-B139-0E37A80A27E9}" destId="{71741F3A-BDEA-4492-BD61-B66C1C48C8AB}" srcOrd="2" destOrd="0" presId="urn:microsoft.com/office/officeart/2005/8/layout/bProcess4"/>
    <dgm:cxn modelId="{6C1D44ED-07E9-4497-88BF-E78905620834}" type="presParOf" srcId="{71741F3A-BDEA-4492-BD61-B66C1C48C8AB}" destId="{18539035-B12D-4D88-93F7-1017467FD263}" srcOrd="0" destOrd="0" presId="urn:microsoft.com/office/officeart/2005/8/layout/bProcess4"/>
    <dgm:cxn modelId="{98307A90-1729-4C23-8F6E-11817853D680}" type="presParOf" srcId="{71741F3A-BDEA-4492-BD61-B66C1C48C8AB}" destId="{FE1A7A29-3D00-4F30-A971-B382DF24D6BD}" srcOrd="1" destOrd="0" presId="urn:microsoft.com/office/officeart/2005/8/layout/bProcess4"/>
    <dgm:cxn modelId="{CBB2F4DD-8A8A-4BED-9E22-00A1B17E5C83}" type="presParOf" srcId="{D0BDFA6A-989F-4F06-B139-0E37A80A27E9}" destId="{FD9C8BCF-AE95-4E31-A57A-C50DC315C1ED}" srcOrd="3" destOrd="0" presId="urn:microsoft.com/office/officeart/2005/8/layout/bProcess4"/>
    <dgm:cxn modelId="{D08ADBDD-BB22-4728-B62B-2203A5D75FCE}" type="presParOf" srcId="{D0BDFA6A-989F-4F06-B139-0E37A80A27E9}" destId="{924701ED-2FCD-4254-AF94-D76839393394}" srcOrd="4" destOrd="0" presId="urn:microsoft.com/office/officeart/2005/8/layout/bProcess4"/>
    <dgm:cxn modelId="{4D4CA7AB-FA8A-40FA-9D58-5DF924572F65}" type="presParOf" srcId="{924701ED-2FCD-4254-AF94-D76839393394}" destId="{5683B226-CFEB-4E64-BD18-11A1737CEC61}" srcOrd="0" destOrd="0" presId="urn:microsoft.com/office/officeart/2005/8/layout/bProcess4"/>
    <dgm:cxn modelId="{9E0AB62A-C09C-45AB-96DF-E480ADE2FD25}" type="presParOf" srcId="{924701ED-2FCD-4254-AF94-D76839393394}" destId="{F99F2876-A635-4D74-A479-BB8C8077C3FE}" srcOrd="1" destOrd="0" presId="urn:microsoft.com/office/officeart/2005/8/layout/bProcess4"/>
    <dgm:cxn modelId="{F81FA15E-1ED6-4436-8B9C-1F6FA85A7AEF}" type="presParOf" srcId="{D0BDFA6A-989F-4F06-B139-0E37A80A27E9}" destId="{4E0DE7EE-7499-4265-951D-47E520C9844A}" srcOrd="5" destOrd="0" presId="urn:microsoft.com/office/officeart/2005/8/layout/bProcess4"/>
    <dgm:cxn modelId="{6C9C8875-7C44-4FD6-99B9-7A0AA188CA7E}" type="presParOf" srcId="{D0BDFA6A-989F-4F06-B139-0E37A80A27E9}" destId="{373C2D57-9732-4952-BE10-A0E1FD9AFF0B}" srcOrd="6" destOrd="0" presId="urn:microsoft.com/office/officeart/2005/8/layout/bProcess4"/>
    <dgm:cxn modelId="{444D139C-46E2-488D-8ABE-77DC233E979E}" type="presParOf" srcId="{373C2D57-9732-4952-BE10-A0E1FD9AFF0B}" destId="{A179DC3D-2E28-4E7E-B0C2-2595EEE06AE3}" srcOrd="0" destOrd="0" presId="urn:microsoft.com/office/officeart/2005/8/layout/bProcess4"/>
    <dgm:cxn modelId="{C122215A-E702-47AD-98D9-92573CEDD1D1}" type="presParOf" srcId="{373C2D57-9732-4952-BE10-A0E1FD9AFF0B}" destId="{D8A3CA8A-B279-46FA-8E09-2684DCD0B955}" srcOrd="1" destOrd="0" presId="urn:microsoft.com/office/officeart/2005/8/layout/bProcess4"/>
    <dgm:cxn modelId="{CB56FD7E-F6A8-4486-8FD1-6B057136F9E2}" type="presParOf" srcId="{D0BDFA6A-989F-4F06-B139-0E37A80A27E9}" destId="{FC9C51F0-0322-45A9-AA5F-19A854CCECBE}" srcOrd="7" destOrd="0" presId="urn:microsoft.com/office/officeart/2005/8/layout/bProcess4"/>
    <dgm:cxn modelId="{606DE1FC-4DE2-4A32-BEF0-D4258EEC0C51}" type="presParOf" srcId="{D0BDFA6A-989F-4F06-B139-0E37A80A27E9}" destId="{F5F1CE40-2E05-437C-A5F6-633089E1073C}" srcOrd="8" destOrd="0" presId="urn:microsoft.com/office/officeart/2005/8/layout/bProcess4"/>
    <dgm:cxn modelId="{3899A495-1BC1-482D-818D-23EC9A1F7996}" type="presParOf" srcId="{F5F1CE40-2E05-437C-A5F6-633089E1073C}" destId="{8FFA6D90-4446-42AE-BEAA-E1D448100059}" srcOrd="0" destOrd="0" presId="urn:microsoft.com/office/officeart/2005/8/layout/bProcess4"/>
    <dgm:cxn modelId="{DDFC5E81-337D-4293-9E7F-18ED02378351}" type="presParOf" srcId="{F5F1CE40-2E05-437C-A5F6-633089E1073C}" destId="{1B1186ED-3A41-4423-9C41-5E839937D22B}" srcOrd="1" destOrd="0" presId="urn:microsoft.com/office/officeart/2005/8/layout/bProcess4"/>
    <dgm:cxn modelId="{1514E44B-EB0F-4477-82F7-5804351316F9}" type="presParOf" srcId="{D0BDFA6A-989F-4F06-B139-0E37A80A27E9}" destId="{FF95FB9D-2366-4439-88D2-E86176932C6E}" srcOrd="9" destOrd="0" presId="urn:microsoft.com/office/officeart/2005/8/layout/bProcess4"/>
    <dgm:cxn modelId="{9BBA5F44-8E0B-4A22-A820-06704976C038}" type="presParOf" srcId="{D0BDFA6A-989F-4F06-B139-0E37A80A27E9}" destId="{FCEF6703-AAD1-4FB9-856F-61F99D13E635}" srcOrd="10" destOrd="0" presId="urn:microsoft.com/office/officeart/2005/8/layout/bProcess4"/>
    <dgm:cxn modelId="{02BFF48C-CD88-4F96-AD3D-6FFAB40AA44F}" type="presParOf" srcId="{FCEF6703-AAD1-4FB9-856F-61F99D13E635}" destId="{53B61289-B132-4900-8CF1-A41AA0BE8024}" srcOrd="0" destOrd="0" presId="urn:microsoft.com/office/officeart/2005/8/layout/bProcess4"/>
    <dgm:cxn modelId="{282B9CCA-160A-46AB-BA98-362A8CDA6AD2}" type="presParOf" srcId="{FCEF6703-AAD1-4FB9-856F-61F99D13E635}" destId="{A665D8A6-2CC8-43F2-B4EE-5CF7542CE96B}" srcOrd="1" destOrd="0" presId="urn:microsoft.com/office/officeart/2005/8/layout/bProcess4"/>
    <dgm:cxn modelId="{74E73B44-E4F6-4EFD-9B95-91D8735B8E92}" type="presParOf" srcId="{D0BDFA6A-989F-4F06-B139-0E37A80A27E9}" destId="{CE3D5933-A1AC-4EFF-802B-30E45A28BC58}" srcOrd="11" destOrd="0" presId="urn:microsoft.com/office/officeart/2005/8/layout/bProcess4"/>
    <dgm:cxn modelId="{218EBF26-F40E-463B-BB24-F019EF1E6B78}" type="presParOf" srcId="{D0BDFA6A-989F-4F06-B139-0E37A80A27E9}" destId="{2B347558-F9E5-4171-81E9-71ACF88140F6}" srcOrd="12" destOrd="0" presId="urn:microsoft.com/office/officeart/2005/8/layout/bProcess4"/>
    <dgm:cxn modelId="{17E8AD23-C40E-48ED-B897-F70284F29A7F}" type="presParOf" srcId="{2B347558-F9E5-4171-81E9-71ACF88140F6}" destId="{55D96486-2B31-4FB7-A48C-B6C009AF080E}" srcOrd="0" destOrd="0" presId="urn:microsoft.com/office/officeart/2005/8/layout/bProcess4"/>
    <dgm:cxn modelId="{41A51A0D-8E9A-4706-B847-7F6C4C5AC027}" type="presParOf" srcId="{2B347558-F9E5-4171-81E9-71ACF88140F6}" destId="{6678993C-35CD-4B6F-89E5-A6F993489BB1}" srcOrd="1" destOrd="0" presId="urn:microsoft.com/office/officeart/2005/8/layout/bProcess4"/>
    <dgm:cxn modelId="{672B135A-4FBF-4D0E-B11A-AEC126E7CBCC}" type="presParOf" srcId="{D0BDFA6A-989F-4F06-B139-0E37A80A27E9}" destId="{AECE39BA-BB6B-4087-A257-2D6FD9B5873F}" srcOrd="13" destOrd="0" presId="urn:microsoft.com/office/officeart/2005/8/layout/bProcess4"/>
    <dgm:cxn modelId="{910BBD6D-2AAA-4F20-8155-982DE0181FD9}" type="presParOf" srcId="{D0BDFA6A-989F-4F06-B139-0E37A80A27E9}" destId="{3A1C9FF6-E8A0-44F6-9C15-08773201F7E9}" srcOrd="14" destOrd="0" presId="urn:microsoft.com/office/officeart/2005/8/layout/bProcess4"/>
    <dgm:cxn modelId="{A2AC7975-E311-445F-88BE-0F75C8063F4C}" type="presParOf" srcId="{3A1C9FF6-E8A0-44F6-9C15-08773201F7E9}" destId="{E8CDD1FA-8A27-42B1-8F93-F6BA07209481}" srcOrd="0" destOrd="0" presId="urn:microsoft.com/office/officeart/2005/8/layout/bProcess4"/>
    <dgm:cxn modelId="{13540F4C-5AF6-4BC7-B859-FDD0146EC6FE}" type="presParOf" srcId="{3A1C9FF6-E8A0-44F6-9C15-08773201F7E9}" destId="{4E6F92C3-DCF0-42E0-938C-59A9E6C8EFB4}" srcOrd="1" destOrd="0" presId="urn:microsoft.com/office/officeart/2005/8/layout/bProcess4"/>
    <dgm:cxn modelId="{D0C27B31-932C-437A-A667-EA713DB57585}" type="presParOf" srcId="{D0BDFA6A-989F-4F06-B139-0E37A80A27E9}" destId="{B9C6F259-2131-4AF1-A76D-3BE4832D9471}" srcOrd="15" destOrd="0" presId="urn:microsoft.com/office/officeart/2005/8/layout/bProcess4"/>
    <dgm:cxn modelId="{9604A82D-CF82-43E4-B074-F738F281F8DE}" type="presParOf" srcId="{D0BDFA6A-989F-4F06-B139-0E37A80A27E9}" destId="{586C13E9-E89B-44D6-8F13-F8DF894C6F0D}" srcOrd="16" destOrd="0" presId="urn:microsoft.com/office/officeart/2005/8/layout/bProcess4"/>
    <dgm:cxn modelId="{037E0D91-9A16-4D95-81D3-F5926942BA44}" type="presParOf" srcId="{586C13E9-E89B-44D6-8F13-F8DF894C6F0D}" destId="{C10271F3-DA48-4D86-9228-2694D99EFAE3}" srcOrd="0" destOrd="0" presId="urn:microsoft.com/office/officeart/2005/8/layout/bProcess4"/>
    <dgm:cxn modelId="{9F9997A4-BE42-4A13-8F1E-BA04786B37F5}" type="presParOf" srcId="{586C13E9-E89B-44D6-8F13-F8DF894C6F0D}" destId="{270811F8-58B7-4E4B-893D-D35D99F6744C}" srcOrd="1" destOrd="0" presId="urn:microsoft.com/office/officeart/2005/8/layout/bProcess4"/>
    <dgm:cxn modelId="{5BB9D9DE-B7C7-498D-B2C3-29294F453537}" type="presParOf" srcId="{D0BDFA6A-989F-4F06-B139-0E37A80A27E9}" destId="{0D4EB347-EADC-4553-AB84-27CF1C09E1A8}" srcOrd="17" destOrd="0" presId="urn:microsoft.com/office/officeart/2005/8/layout/bProcess4"/>
    <dgm:cxn modelId="{AF43C6FE-7CF5-4B01-B0F2-FF5437CDD9F6}" type="presParOf" srcId="{D0BDFA6A-989F-4F06-B139-0E37A80A27E9}" destId="{B41F82DC-184F-4378-9CC5-4195EBCC4AE3}" srcOrd="18" destOrd="0" presId="urn:microsoft.com/office/officeart/2005/8/layout/bProcess4"/>
    <dgm:cxn modelId="{1748CE1C-6762-43DC-A29C-A43DB6CBC799}" type="presParOf" srcId="{B41F82DC-184F-4378-9CC5-4195EBCC4AE3}" destId="{78F40FE8-424A-449E-B20A-CA72C08AD998}" srcOrd="0" destOrd="0" presId="urn:microsoft.com/office/officeart/2005/8/layout/bProcess4"/>
    <dgm:cxn modelId="{1C222F67-F926-4476-B5B8-27236F53C279}" type="presParOf" srcId="{B41F82DC-184F-4378-9CC5-4195EBCC4AE3}" destId="{851B92B4-6FD2-4970-A255-D8F6D07C0AB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70F6AB-CDCA-428B-91D7-128D5C6700E0}" type="doc">
      <dgm:prSet loTypeId="urn:microsoft.com/office/officeart/2005/8/layout/vList5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8F36D440-A4FB-4CDF-A910-391B14CA62C6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400" b="1" dirty="0" smtClean="0">
              <a:latin typeface="+mj-lt"/>
            </a:rPr>
            <a:t>The Economy </a:t>
          </a:r>
          <a:endParaRPr lang="en-US" sz="1400" dirty="0">
            <a:latin typeface="+mj-lt"/>
          </a:endParaRPr>
        </a:p>
      </dgm:t>
    </dgm:pt>
    <dgm:pt modelId="{298F18C2-E8F9-4453-84CD-A7EFEF7B8F2B}" type="parTrans" cxnId="{E9F0FD88-A715-4181-B896-05A13BFD0AD6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7FDD66C6-2F62-4582-AC31-72A4A81B1152}" type="sibTrans" cxnId="{E9F0FD88-A715-4181-B896-05A13BFD0AD6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2EAC2B33-ED3E-453A-9D62-B1BCB8EB2989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Descriptive:  what drives the Bahamian economy, how are sectors performing</a:t>
          </a:r>
          <a:endParaRPr lang="en-US" sz="1200" dirty="0">
            <a:latin typeface="+mj-lt"/>
          </a:endParaRPr>
        </a:p>
      </dgm:t>
    </dgm:pt>
    <dgm:pt modelId="{CC369B06-D789-4BC8-A58A-95AE6453B6AF}" type="parTrans" cxnId="{35C53EC7-CA74-4160-B85F-D2F2D52EE260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33A22142-FD4C-4051-94BA-FD51306B832F}" type="sibTrans" cxnId="{35C53EC7-CA74-4160-B85F-D2F2D52EE260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ED4B24FA-F971-457F-964C-F053D5ADDE6D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Defining The Bahamas’ competitiveness (what are our endowments, where have clusters developed, what are our strengths)</a:t>
          </a:r>
          <a:endParaRPr lang="en-US" sz="1200" dirty="0">
            <a:latin typeface="+mj-lt"/>
          </a:endParaRPr>
        </a:p>
      </dgm:t>
    </dgm:pt>
    <dgm:pt modelId="{C3D31917-ADFA-4782-9C61-6D0AF58CAE1A}" type="parTrans" cxnId="{8850FDB9-FBA6-4349-A4CD-7967BBEABD36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BF161057-4A0C-444A-AD70-ADE4A035BCF9}" type="sibTrans" cxnId="{8850FDB9-FBA6-4349-A4CD-7967BBEABD36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96403A19-4841-47F1-A5F1-8C2CA0851764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Forward looking:  where is the growth potential globally and where does The Bahamas fit in?</a:t>
          </a:r>
          <a:endParaRPr lang="en-US" sz="1200" dirty="0">
            <a:latin typeface="+mj-lt"/>
          </a:endParaRPr>
        </a:p>
      </dgm:t>
    </dgm:pt>
    <dgm:pt modelId="{F0297EC4-F429-4B75-917A-C5D3C8315842}" type="parTrans" cxnId="{597ACC47-48E9-4561-95BF-9F06433ED885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A88B1EFA-55A4-4059-AFE0-084FE5C6A017}" type="sibTrans" cxnId="{597ACC47-48E9-4561-95BF-9F06433ED885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2F2775BF-4D5A-470B-8A0A-4CC940A92F2F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b="1" dirty="0">
            <a:latin typeface="+mj-lt"/>
          </a:endParaRPr>
        </a:p>
      </dgm:t>
    </dgm:pt>
    <dgm:pt modelId="{35337981-771A-4A7B-AD40-171D44E40D2A}" type="parTrans" cxnId="{F344F418-7996-4DCC-86F5-2394778E069F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E43B60E1-C44B-435D-ABB7-39B9FDCD468E}" type="sibTrans" cxnId="{F344F418-7996-4DCC-86F5-2394778E069F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4C069AB5-82BE-46B1-8CC5-25F215D904E4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b="1" dirty="0">
            <a:latin typeface="+mj-lt"/>
          </a:endParaRPr>
        </a:p>
      </dgm:t>
    </dgm:pt>
    <dgm:pt modelId="{FB795200-56D2-48B8-8D37-9FCFFB9BF2B0}" type="parTrans" cxnId="{B097A21C-62CD-4514-A00D-ACF37BFCE1DC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1D5A90AD-5BFC-4263-9837-06C5CABABEB2}" type="sibTrans" cxnId="{B097A21C-62CD-4514-A00D-ACF37BFCE1DC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BB0F1F34-441F-4D54-A45A-A15C6A511EB1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dirty="0">
            <a:latin typeface="+mj-lt"/>
          </a:endParaRPr>
        </a:p>
      </dgm:t>
    </dgm:pt>
    <dgm:pt modelId="{151DE7F7-6B52-4BD5-8540-7BD2A0654240}" type="parTrans" cxnId="{4D6DC013-CA54-4AAE-89F5-C195B7CABC7B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80DD6B49-5982-4720-82F3-7ED57ADFA1F2}" type="sibTrans" cxnId="{4D6DC013-CA54-4AAE-89F5-C195B7CABC7B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316C896E-FCB7-40A6-BE09-F81CA0FE9A70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400" b="1" dirty="0" smtClean="0">
              <a:latin typeface="+mj-lt"/>
            </a:rPr>
            <a:t>Governance</a:t>
          </a:r>
          <a:endParaRPr lang="en-US" sz="1400" dirty="0">
            <a:latin typeface="+mj-lt"/>
          </a:endParaRPr>
        </a:p>
      </dgm:t>
    </dgm:pt>
    <dgm:pt modelId="{F4D93A2F-DEE8-4E1F-A138-A3FA58E5A6F4}" type="parTrans" cxnId="{3CB0EBDA-7919-4457-B32D-73D6607B2405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30810B97-BE1A-47AF-8678-ACABEBF41CDB}" type="sibTrans" cxnId="{3CB0EBDA-7919-4457-B32D-73D6607B2405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A0933708-2751-4A9B-8351-9E43D8154B4A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How can government work better?</a:t>
          </a:r>
          <a:endParaRPr lang="en-US" sz="1200" dirty="0">
            <a:latin typeface="+mj-lt"/>
          </a:endParaRPr>
        </a:p>
      </dgm:t>
    </dgm:pt>
    <dgm:pt modelId="{C0D77286-10E2-49C3-BEC4-B48E57E6F175}" type="parTrans" cxnId="{0D66822F-6B50-470D-8437-DE1C40E5254E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F155604C-097B-4C9E-B258-CCAFF0AD7BDC}" type="sibTrans" cxnId="{0D66822F-6B50-470D-8437-DE1C40E5254E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87043CC4-8370-497B-847C-61D5E6DCB069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Public sector coordination</a:t>
          </a:r>
          <a:endParaRPr lang="en-US" sz="1200" dirty="0">
            <a:latin typeface="+mj-lt"/>
          </a:endParaRPr>
        </a:p>
      </dgm:t>
    </dgm:pt>
    <dgm:pt modelId="{C0E07240-1C11-4B2E-9393-EB96A6BA80FF}" type="parTrans" cxnId="{2A4B1CAF-3579-47F6-99CA-5F05F6FD4874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0CE94914-41A8-4FCF-85B6-B4C14C344B7E}" type="sibTrans" cxnId="{2A4B1CAF-3579-47F6-99CA-5F05F6FD4874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798FED55-7C84-4EB1-8844-E6DC879F4ED4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Public sector mission definition</a:t>
          </a:r>
          <a:endParaRPr lang="en-US" sz="1200" dirty="0">
            <a:latin typeface="+mj-lt"/>
          </a:endParaRPr>
        </a:p>
      </dgm:t>
    </dgm:pt>
    <dgm:pt modelId="{3DB9AD25-7ABF-4E5D-965B-482CF2602AF9}" type="parTrans" cxnId="{2987BBD8-7314-42DD-8248-D12181A610C7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01064FB3-C511-410B-8990-94D354E10D4B}" type="sibTrans" cxnId="{2987BBD8-7314-42DD-8248-D12181A610C7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5965BA92-4383-47B6-8856-BE7F76D086DF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How does the government interact with its citizens</a:t>
          </a:r>
          <a:endParaRPr lang="en-US" sz="1200" dirty="0">
            <a:latin typeface="+mj-lt"/>
          </a:endParaRPr>
        </a:p>
      </dgm:t>
    </dgm:pt>
    <dgm:pt modelId="{D5B367B4-6096-4AE3-8C63-80E30DBFF676}" type="parTrans" cxnId="{D7D1B283-7119-4591-B738-4477D78A3C66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93797722-CBE7-4EF2-B627-A442ED100469}" type="sibTrans" cxnId="{D7D1B283-7119-4591-B738-4477D78A3C66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2EC188B3-66FA-4199-A3E7-9AE6012B3359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dirty="0">
            <a:latin typeface="+mj-lt"/>
          </a:endParaRPr>
        </a:p>
      </dgm:t>
    </dgm:pt>
    <dgm:pt modelId="{C3F829E7-EC61-423B-A423-DE809069B1FE}" type="parTrans" cxnId="{5F7A3DDF-6BE7-448D-974C-DD2180D6AEFD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0C4D80AC-13E7-4BA7-B830-C96CC9EF4159}" type="sibTrans" cxnId="{5F7A3DDF-6BE7-448D-974C-DD2180D6AEFD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A6925B45-5096-46A6-AE58-553DB2944AF2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400" b="1" dirty="0" smtClean="0">
              <a:latin typeface="+mj-lt"/>
            </a:rPr>
            <a:t>Environment (Built and Natural) </a:t>
          </a:r>
          <a:endParaRPr lang="en-US" sz="1400" dirty="0">
            <a:latin typeface="+mj-lt"/>
          </a:endParaRPr>
        </a:p>
      </dgm:t>
    </dgm:pt>
    <dgm:pt modelId="{1C140766-B9B4-48E6-8029-0961002CD36F}" type="parTrans" cxnId="{F02207DB-AC51-48AE-86EC-A55F7412AD07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50B814E0-452D-44F8-9743-47022E091DC3}" type="sibTrans" cxnId="{F02207DB-AC51-48AE-86EC-A55F7412AD07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D53B5070-FAA3-4C14-9F53-84EBF54E8BC6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Consideration of aspects of the infrastructure needed to build a modern economy (built environment)</a:t>
          </a:r>
          <a:endParaRPr lang="en-US" sz="1200" dirty="0">
            <a:latin typeface="+mj-lt"/>
          </a:endParaRPr>
        </a:p>
      </dgm:t>
    </dgm:pt>
    <dgm:pt modelId="{910046D3-0278-4221-A010-957D976F7969}" type="parTrans" cxnId="{8E4712ED-2C02-4246-A47C-EF23384379A0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D3EED141-E4E7-4BDB-9C36-72A1E593CB64}" type="sibTrans" cxnId="{8E4712ED-2C02-4246-A47C-EF23384379A0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A6CDA034-D3C9-4FA2-9CA2-D94CB07C7108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Energy, transportation, ICT (facilitative environment)</a:t>
          </a:r>
          <a:endParaRPr lang="en-US" sz="1200" dirty="0">
            <a:latin typeface="+mj-lt"/>
          </a:endParaRPr>
        </a:p>
      </dgm:t>
    </dgm:pt>
    <dgm:pt modelId="{3DABD090-AAE5-4A3A-AAA7-20F8E7EAF738}" type="parTrans" cxnId="{3780F2F6-F4A6-43CA-8B67-8E6A27533B91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C27594A9-7155-4B72-81F6-075948D7042C}" type="sibTrans" cxnId="{3780F2F6-F4A6-43CA-8B67-8E6A27533B91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6531B81D-6C18-4BC6-95A1-6F2EEE4BFDC4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Natural Environment (within the context of climate change)</a:t>
          </a:r>
          <a:endParaRPr lang="en-US" sz="1200" dirty="0">
            <a:latin typeface="+mj-lt"/>
          </a:endParaRPr>
        </a:p>
      </dgm:t>
    </dgm:pt>
    <dgm:pt modelId="{AA9FF426-9AA5-453D-903A-7C7A3D3CB32B}" type="parTrans" cxnId="{EA5A62AB-60B0-4134-9EAA-CA24EDF6A35C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812D4010-19A4-4EAD-9BC5-DF68F7C3C260}" type="sibTrans" cxnId="{EA5A62AB-60B0-4134-9EAA-CA24EDF6A35C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5E8376A4-6047-4E3F-858E-C1B4F6400BBA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b="1" dirty="0">
            <a:latin typeface="+mj-lt"/>
          </a:endParaRPr>
        </a:p>
      </dgm:t>
    </dgm:pt>
    <dgm:pt modelId="{27D6B865-CF39-4BF5-A2B6-C66FCF9D4523}" type="parTrans" cxnId="{A4CD6508-86D0-4D77-B30B-D15ED350348B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07567602-2E1E-4417-8B23-289213D956D1}" type="sibTrans" cxnId="{A4CD6508-86D0-4D77-B30B-D15ED350348B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0B82E2FC-BD5D-4A44-931E-8B569E1DB742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b="1" dirty="0">
            <a:latin typeface="+mj-lt"/>
          </a:endParaRPr>
        </a:p>
      </dgm:t>
    </dgm:pt>
    <dgm:pt modelId="{7B1283DB-303C-4F7E-856D-C1B929AC61CD}" type="parTrans" cxnId="{2E9D6531-8452-4201-9815-4DFB8C9D0F48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D59CF7D8-24BF-4585-AFFD-321A2AA412F7}" type="sibTrans" cxnId="{2E9D6531-8452-4201-9815-4DFB8C9D0F48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09FE9ED1-4F09-433C-A19C-C6CBC0A94325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dirty="0">
            <a:latin typeface="+mj-lt"/>
          </a:endParaRPr>
        </a:p>
      </dgm:t>
    </dgm:pt>
    <dgm:pt modelId="{1F86D06E-AC67-4735-B8DB-168B00C36C6E}" type="parTrans" cxnId="{29A323B5-C5DD-4B5C-8C03-E04E923EDDEC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978BFECC-123C-4703-BED4-BBDDBA457D7E}" type="sibTrans" cxnId="{29A323B5-C5DD-4B5C-8C03-E04E923EDDEC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3971BF03-8867-4BC5-A11D-C60BA92F919F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1400" b="1" dirty="0" smtClean="0">
              <a:latin typeface="+mj-lt"/>
            </a:rPr>
            <a:t>Human Capital/ Social Policy</a:t>
          </a:r>
          <a:endParaRPr lang="en-US" sz="1400" dirty="0">
            <a:latin typeface="+mj-lt"/>
          </a:endParaRPr>
        </a:p>
      </dgm:t>
    </dgm:pt>
    <dgm:pt modelId="{7DBA2F94-B332-4E6D-9417-DECA5753CBA8}" type="parTrans" cxnId="{BC2DB95B-0D23-44AE-B91C-2A7723D195F6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E31CA4C1-BE7B-490E-8309-4877DB51D88E}" type="sibTrans" cxnId="{BC2DB95B-0D23-44AE-B91C-2A7723D195F6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28AC442B-18C9-4784-A958-F3D2C8EB579F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Education, </a:t>
          </a:r>
          <a:r>
            <a:rPr lang="en-US" sz="1200" dirty="0" err="1" smtClean="0">
              <a:latin typeface="+mj-lt"/>
            </a:rPr>
            <a:t>Labour</a:t>
          </a:r>
          <a:endParaRPr lang="en-US" sz="1200" dirty="0">
            <a:latin typeface="+mj-lt"/>
          </a:endParaRPr>
        </a:p>
      </dgm:t>
    </dgm:pt>
    <dgm:pt modelId="{268E54D2-FC8D-4C1E-80ED-70CA457CBC1E}" type="parTrans" cxnId="{40DB9F4D-DF0E-435B-9B6F-280345B42444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F14EBB74-E69D-4B6C-934E-CD3ED36A2184}" type="sibTrans" cxnId="{40DB9F4D-DF0E-435B-9B6F-280345B42444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A391B3DF-792B-457B-A083-781B628D30E9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Issues of poverty, gender, culture, other societal factors</a:t>
          </a:r>
          <a:endParaRPr lang="en-US" sz="1200" dirty="0">
            <a:latin typeface="+mj-lt"/>
          </a:endParaRPr>
        </a:p>
      </dgm:t>
    </dgm:pt>
    <dgm:pt modelId="{F4B80404-4525-4152-8CCF-237B17E80488}" type="parTrans" cxnId="{4D28A2BD-C2CE-4929-83E6-D3C644872BBE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52B0800E-EF2D-48E6-992A-641B4686AF03}" type="sibTrans" cxnId="{4D28A2BD-C2CE-4929-83E6-D3C644872BBE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2B5EBE04-FA28-4D07-AF16-59BF84B3C302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Health and healthcare, impacts on the future of the country </a:t>
          </a:r>
          <a:endParaRPr lang="en-US" sz="1200" dirty="0">
            <a:latin typeface="+mj-lt"/>
          </a:endParaRPr>
        </a:p>
      </dgm:t>
    </dgm:pt>
    <dgm:pt modelId="{68666296-FC55-4909-970E-A96875DD303C}" type="parTrans" cxnId="{CD33C69C-82B9-4E4E-A1F8-866874BC9709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EF9BDF76-4C12-42FB-AD0B-C2E5171AE228}" type="sibTrans" cxnId="{CD33C69C-82B9-4E4E-A1F8-866874BC9709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035A3C8A-7DAC-4EC5-B433-F58E092F5FB0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Crime and justice </a:t>
          </a:r>
          <a:endParaRPr lang="en-US" sz="1200" dirty="0">
            <a:latin typeface="+mj-lt"/>
          </a:endParaRPr>
        </a:p>
      </dgm:t>
    </dgm:pt>
    <dgm:pt modelId="{F8608E66-45C3-473C-897A-32A6FA887AB5}" type="parTrans" cxnId="{3C744999-7FB4-4BAB-8513-183957665EE2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32779558-2CC7-4DD4-BF8A-8CE4183558E1}" type="sibTrans" cxnId="{3C744999-7FB4-4BAB-8513-183957665EE2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AB4C02FC-0500-4723-8253-9D9725511723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dirty="0">
            <a:latin typeface="+mj-lt"/>
          </a:endParaRPr>
        </a:p>
      </dgm:t>
    </dgm:pt>
    <dgm:pt modelId="{CE501031-39D9-4CA6-9AD7-459311760848}" type="parTrans" cxnId="{7BD325BA-6ACA-4A0D-BA5B-B9567FD90144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5D319729-A65A-4809-8018-79B27AB860EF}" type="sibTrans" cxnId="{7BD325BA-6ACA-4A0D-BA5B-B9567FD90144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972D3B28-A1E8-4D69-9B08-C0AD7C32D5FB}">
      <dgm:prSet custT="1"/>
      <dgm:spPr/>
      <dgm:t>
        <a:bodyPr anchor="t"/>
        <a:lstStyle/>
        <a:p>
          <a:pPr rtl="0">
            <a:lnSpc>
              <a:spcPct val="100000"/>
            </a:lnSpc>
          </a:pPr>
          <a:endParaRPr lang="en-US" sz="1200" dirty="0">
            <a:latin typeface="+mj-lt"/>
          </a:endParaRPr>
        </a:p>
      </dgm:t>
    </dgm:pt>
    <dgm:pt modelId="{5CCAC7E4-A095-46B0-B834-0EA64315DD04}" type="parTrans" cxnId="{6239CEA1-A014-41E5-AEAE-34F27BF6AB0E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49217B98-0941-4AC0-9D7F-C04F768B85C6}" type="sibTrans" cxnId="{6239CEA1-A014-41E5-AEAE-34F27BF6AB0E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F01BB710-8383-4A88-95E6-65403743EA26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n-US" sz="1200" dirty="0" smtClean="0">
              <a:latin typeface="+mj-lt"/>
            </a:rPr>
            <a:t>Public service effectiveness</a:t>
          </a:r>
          <a:endParaRPr lang="en-US" sz="1200" dirty="0">
            <a:latin typeface="+mj-lt"/>
          </a:endParaRPr>
        </a:p>
      </dgm:t>
    </dgm:pt>
    <dgm:pt modelId="{A59B062B-8E97-40E3-A9F7-7EBF67BA980D}" type="parTrans" cxnId="{7866ADA9-3F03-4AF6-AEA6-992C44E3F5EC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CE3F0C4B-5806-41EA-9263-B2685981C1E0}" type="sibTrans" cxnId="{7866ADA9-3F03-4AF6-AEA6-992C44E3F5EC}">
      <dgm:prSet/>
      <dgm:spPr/>
      <dgm:t>
        <a:bodyPr/>
        <a:lstStyle/>
        <a:p>
          <a:pPr>
            <a:lnSpc>
              <a:spcPct val="100000"/>
            </a:lnSpc>
          </a:pPr>
          <a:endParaRPr lang="en-US" sz="1600">
            <a:latin typeface="+mj-lt"/>
          </a:endParaRPr>
        </a:p>
      </dgm:t>
    </dgm:pt>
    <dgm:pt modelId="{B87AB0CB-A6ED-4BC2-B567-12322C6B9F22}" type="pres">
      <dgm:prSet presAssocID="{D570F6AB-CDCA-428B-91D7-128D5C6700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E8701C-8497-431A-94E2-41A2D74F3D73}" type="pres">
      <dgm:prSet presAssocID="{8F36D440-A4FB-4CDF-A910-391B14CA62C6}" presName="linNode" presStyleCnt="0"/>
      <dgm:spPr/>
      <dgm:t>
        <a:bodyPr/>
        <a:lstStyle/>
        <a:p>
          <a:endParaRPr lang="en-US"/>
        </a:p>
      </dgm:t>
    </dgm:pt>
    <dgm:pt modelId="{880A4646-B0E8-435B-8FB1-723D19A16A96}" type="pres">
      <dgm:prSet presAssocID="{8F36D440-A4FB-4CDF-A910-391B14CA62C6}" presName="parentText" presStyleLbl="node1" presStyleIdx="0" presStyleCnt="4" custScaleX="7234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31E31-CC56-476E-B664-A4721DA246B2}" type="pres">
      <dgm:prSet presAssocID="{8F36D440-A4FB-4CDF-A910-391B14CA62C6}" presName="descendantText" presStyleLbl="alignAccFollowNode1" presStyleIdx="0" presStyleCnt="4" custScaleX="214084" custScaleY="12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A1A7EA-7692-4D0E-9516-C6EC3B9D6B6C}" type="pres">
      <dgm:prSet presAssocID="{7FDD66C6-2F62-4582-AC31-72A4A81B1152}" presName="sp" presStyleCnt="0"/>
      <dgm:spPr/>
      <dgm:t>
        <a:bodyPr/>
        <a:lstStyle/>
        <a:p>
          <a:endParaRPr lang="en-US"/>
        </a:p>
      </dgm:t>
    </dgm:pt>
    <dgm:pt modelId="{3D7A3517-37F6-4378-94F0-DC64BABC6299}" type="pres">
      <dgm:prSet presAssocID="{316C896E-FCB7-40A6-BE09-F81CA0FE9A70}" presName="linNode" presStyleCnt="0"/>
      <dgm:spPr/>
      <dgm:t>
        <a:bodyPr/>
        <a:lstStyle/>
        <a:p>
          <a:endParaRPr lang="en-US"/>
        </a:p>
      </dgm:t>
    </dgm:pt>
    <dgm:pt modelId="{8E4D660A-AE81-4A40-A5DC-634E4FAB4002}" type="pres">
      <dgm:prSet presAssocID="{316C896E-FCB7-40A6-BE09-F81CA0FE9A70}" presName="parentText" presStyleLbl="node1" presStyleIdx="1" presStyleCnt="4" custScaleX="496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870796-36F7-4F5C-9EC9-871A67562397}" type="pres">
      <dgm:prSet presAssocID="{316C896E-FCB7-40A6-BE09-F81CA0FE9A70}" presName="descendantText" presStyleLbl="alignAccFollowNode1" presStyleIdx="1" presStyleCnt="4" custScaleX="146262" custScaleY="1514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4DD91-0642-4ABB-83F6-1575B33DE661}" type="pres">
      <dgm:prSet presAssocID="{30810B97-BE1A-47AF-8678-ACABEBF41CDB}" presName="sp" presStyleCnt="0"/>
      <dgm:spPr/>
      <dgm:t>
        <a:bodyPr/>
        <a:lstStyle/>
        <a:p>
          <a:endParaRPr lang="en-US"/>
        </a:p>
      </dgm:t>
    </dgm:pt>
    <dgm:pt modelId="{47119D6C-5BFA-48AD-A670-7B9FB5599F6F}" type="pres">
      <dgm:prSet presAssocID="{A6925B45-5096-46A6-AE58-553DB2944AF2}" presName="linNode" presStyleCnt="0"/>
      <dgm:spPr/>
      <dgm:t>
        <a:bodyPr/>
        <a:lstStyle/>
        <a:p>
          <a:endParaRPr lang="en-US"/>
        </a:p>
      </dgm:t>
    </dgm:pt>
    <dgm:pt modelId="{5B8CAA9A-9E6F-4690-B9FB-DB5A3E6C15C3}" type="pres">
      <dgm:prSet presAssocID="{A6925B45-5096-46A6-AE58-553DB2944AF2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CDA75-A08D-4BC8-9E56-F949FDA73B0A}" type="pres">
      <dgm:prSet presAssocID="{A6925B45-5096-46A6-AE58-553DB2944AF2}" presName="descendantText" presStyleLbl="alignAccFollowNode1" presStyleIdx="2" presStyleCnt="4" custScaleX="317142" custScaleY="1218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CF5C10-7A3D-424A-A8D4-9F74C67225B4}" type="pres">
      <dgm:prSet presAssocID="{50B814E0-452D-44F8-9743-47022E091DC3}" presName="sp" presStyleCnt="0"/>
      <dgm:spPr/>
      <dgm:t>
        <a:bodyPr/>
        <a:lstStyle/>
        <a:p>
          <a:endParaRPr lang="en-US"/>
        </a:p>
      </dgm:t>
    </dgm:pt>
    <dgm:pt modelId="{CABF2770-F4EA-425A-8D4D-665455744C7D}" type="pres">
      <dgm:prSet presAssocID="{3971BF03-8867-4BC5-A11D-C60BA92F919F}" presName="linNode" presStyleCnt="0"/>
      <dgm:spPr/>
      <dgm:t>
        <a:bodyPr/>
        <a:lstStyle/>
        <a:p>
          <a:endParaRPr lang="en-US"/>
        </a:p>
      </dgm:t>
    </dgm:pt>
    <dgm:pt modelId="{B74E62C6-5852-4EEB-AAD5-EF05EBDB8057}" type="pres">
      <dgm:prSet presAssocID="{3971BF03-8867-4BC5-A11D-C60BA92F919F}" presName="parentText" presStyleLbl="node1" presStyleIdx="3" presStyleCnt="4" custScaleX="53315" custLinFactNeighborX="-1" custLinFactNeighborY="-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C37E3-DE38-4251-ACD6-2804D1A9DD98}" type="pres">
      <dgm:prSet presAssocID="{3971BF03-8867-4BC5-A11D-C60BA92F919F}" presName="descendantText" presStyleLbl="alignAccFollowNode1" presStyleIdx="3" presStyleCnt="4" custScaleX="173422" custScaleY="1096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97A21C-62CD-4514-A00D-ACF37BFCE1DC}" srcId="{8F36D440-A4FB-4CDF-A910-391B14CA62C6}" destId="{4C069AB5-82BE-46B1-8CC5-25F215D904E4}" srcOrd="4" destOrd="0" parTransId="{FB795200-56D2-48B8-8D37-9FCFFB9BF2B0}" sibTransId="{1D5A90AD-5BFC-4263-9837-06C5CABABEB2}"/>
    <dgm:cxn modelId="{6239CEA1-A014-41E5-AEAE-34F27BF6AB0E}" srcId="{3971BF03-8867-4BC5-A11D-C60BA92F919F}" destId="{972D3B28-A1E8-4D69-9B08-C0AD7C32D5FB}" srcOrd="5" destOrd="0" parTransId="{5CCAC7E4-A095-46B0-B834-0EA64315DD04}" sibTransId="{49217B98-0941-4AC0-9D7F-C04F768B85C6}"/>
    <dgm:cxn modelId="{FF565443-85B1-423C-8C6A-87F358B30338}" type="presOf" srcId="{D53B5070-FAA3-4C14-9F53-84EBF54E8BC6}" destId="{ECCCDA75-A08D-4BC8-9E56-F949FDA73B0A}" srcOrd="0" destOrd="0" presId="urn:microsoft.com/office/officeart/2005/8/layout/vList5"/>
    <dgm:cxn modelId="{3AFF01A1-0A63-4F77-B97D-51BA7C5A00AF}" type="presOf" srcId="{2EAC2B33-ED3E-453A-9D62-B1BCB8EB2989}" destId="{ACB31E31-CC56-476E-B664-A4721DA246B2}" srcOrd="0" destOrd="0" presId="urn:microsoft.com/office/officeart/2005/8/layout/vList5"/>
    <dgm:cxn modelId="{41BEFE30-6CDC-4329-9D89-F36B481F78EC}" type="presOf" srcId="{ED4B24FA-F971-457F-964C-F053D5ADDE6D}" destId="{ACB31E31-CC56-476E-B664-A4721DA246B2}" srcOrd="0" destOrd="1" presId="urn:microsoft.com/office/officeart/2005/8/layout/vList5"/>
    <dgm:cxn modelId="{C9C4D9D6-BAC7-4B74-BBCD-1A21C612CE9A}" type="presOf" srcId="{972D3B28-A1E8-4D69-9B08-C0AD7C32D5FB}" destId="{CBCC37E3-DE38-4251-ACD6-2804D1A9DD98}" srcOrd="0" destOrd="5" presId="urn:microsoft.com/office/officeart/2005/8/layout/vList5"/>
    <dgm:cxn modelId="{EAA29013-4346-43E4-B120-5918D68B8B5F}" type="presOf" srcId="{A0933708-2751-4A9B-8351-9E43D8154B4A}" destId="{26870796-36F7-4F5C-9EC9-871A67562397}" srcOrd="0" destOrd="0" presId="urn:microsoft.com/office/officeart/2005/8/layout/vList5"/>
    <dgm:cxn modelId="{40DB9F4D-DF0E-435B-9B6F-280345B42444}" srcId="{3971BF03-8867-4BC5-A11D-C60BA92F919F}" destId="{28AC442B-18C9-4784-A958-F3D2C8EB579F}" srcOrd="0" destOrd="0" parTransId="{268E54D2-FC8D-4C1E-80ED-70CA457CBC1E}" sibTransId="{F14EBB74-E69D-4B6C-934E-CD3ED36A2184}"/>
    <dgm:cxn modelId="{A97BA040-110A-4974-81A5-EFD8618C848C}" type="presOf" srcId="{035A3C8A-7DAC-4EC5-B433-F58E092F5FB0}" destId="{CBCC37E3-DE38-4251-ACD6-2804D1A9DD98}" srcOrd="0" destOrd="3" presId="urn:microsoft.com/office/officeart/2005/8/layout/vList5"/>
    <dgm:cxn modelId="{3A619002-75CC-466B-BB8C-E05B7B725644}" type="presOf" srcId="{2EC188B3-66FA-4199-A3E7-9AE6012B3359}" destId="{26870796-36F7-4F5C-9EC9-871A67562397}" srcOrd="0" destOrd="5" presId="urn:microsoft.com/office/officeart/2005/8/layout/vList5"/>
    <dgm:cxn modelId="{2987BBD8-7314-42DD-8248-D12181A610C7}" srcId="{316C896E-FCB7-40A6-BE09-F81CA0FE9A70}" destId="{798FED55-7C84-4EB1-8844-E6DC879F4ED4}" srcOrd="3" destOrd="0" parTransId="{3DB9AD25-7ABF-4E5D-965B-482CF2602AF9}" sibTransId="{01064FB3-C511-410B-8990-94D354E10D4B}"/>
    <dgm:cxn modelId="{3F00DF70-31E9-4C5F-AD33-B157D972B2A2}" type="presOf" srcId="{0B82E2FC-BD5D-4A44-931E-8B569E1DB742}" destId="{ECCCDA75-A08D-4BC8-9E56-F949FDA73B0A}" srcOrd="0" destOrd="4" presId="urn:microsoft.com/office/officeart/2005/8/layout/vList5"/>
    <dgm:cxn modelId="{0EE29863-1592-4E3A-A648-95979BFCEE36}" type="presOf" srcId="{A6925B45-5096-46A6-AE58-553DB2944AF2}" destId="{5B8CAA9A-9E6F-4690-B9FB-DB5A3E6C15C3}" srcOrd="0" destOrd="0" presId="urn:microsoft.com/office/officeart/2005/8/layout/vList5"/>
    <dgm:cxn modelId="{3CB0EBDA-7919-4457-B32D-73D6607B2405}" srcId="{D570F6AB-CDCA-428B-91D7-128D5C6700E0}" destId="{316C896E-FCB7-40A6-BE09-F81CA0FE9A70}" srcOrd="1" destOrd="0" parTransId="{F4D93A2F-DEE8-4E1F-A138-A3FA58E5A6F4}" sibTransId="{30810B97-BE1A-47AF-8678-ACABEBF41CDB}"/>
    <dgm:cxn modelId="{7866ADA9-3F03-4AF6-AEA6-992C44E3F5EC}" srcId="{316C896E-FCB7-40A6-BE09-F81CA0FE9A70}" destId="{F01BB710-8383-4A88-95E6-65403743EA26}" srcOrd="1" destOrd="0" parTransId="{A59B062B-8E97-40E3-A9F7-7EBF67BA980D}" sibTransId="{CE3F0C4B-5806-41EA-9263-B2685981C1E0}"/>
    <dgm:cxn modelId="{7BD325BA-6ACA-4A0D-BA5B-B9567FD90144}" srcId="{3971BF03-8867-4BC5-A11D-C60BA92F919F}" destId="{AB4C02FC-0500-4723-8253-9D9725511723}" srcOrd="4" destOrd="0" parTransId="{CE501031-39D9-4CA6-9AD7-459311760848}" sibTransId="{5D319729-A65A-4809-8018-79B27AB860EF}"/>
    <dgm:cxn modelId="{CD33C69C-82B9-4E4E-A1F8-866874BC9709}" srcId="{3971BF03-8867-4BC5-A11D-C60BA92F919F}" destId="{2B5EBE04-FA28-4D07-AF16-59BF84B3C302}" srcOrd="2" destOrd="0" parTransId="{68666296-FC55-4909-970E-A96875DD303C}" sibTransId="{EF9BDF76-4C12-42FB-AD0B-C2E5171AE228}"/>
    <dgm:cxn modelId="{E9F0FD88-A715-4181-B896-05A13BFD0AD6}" srcId="{D570F6AB-CDCA-428B-91D7-128D5C6700E0}" destId="{8F36D440-A4FB-4CDF-A910-391B14CA62C6}" srcOrd="0" destOrd="0" parTransId="{298F18C2-E8F9-4453-84CD-A7EFEF7B8F2B}" sibTransId="{7FDD66C6-2F62-4582-AC31-72A4A81B1152}"/>
    <dgm:cxn modelId="{A4CD6508-86D0-4D77-B30B-D15ED350348B}" srcId="{A6925B45-5096-46A6-AE58-553DB2944AF2}" destId="{5E8376A4-6047-4E3F-858E-C1B4F6400BBA}" srcOrd="3" destOrd="0" parTransId="{27D6B865-CF39-4BF5-A2B6-C66FCF9D4523}" sibTransId="{07567602-2E1E-4417-8B23-289213D956D1}"/>
    <dgm:cxn modelId="{D548326B-A07E-4B38-8DE9-C6DAA83C6024}" type="presOf" srcId="{3971BF03-8867-4BC5-A11D-C60BA92F919F}" destId="{B74E62C6-5852-4EEB-AAD5-EF05EBDB8057}" srcOrd="0" destOrd="0" presId="urn:microsoft.com/office/officeart/2005/8/layout/vList5"/>
    <dgm:cxn modelId="{3780F2F6-F4A6-43CA-8B67-8E6A27533B91}" srcId="{A6925B45-5096-46A6-AE58-553DB2944AF2}" destId="{A6CDA034-D3C9-4FA2-9CA2-D94CB07C7108}" srcOrd="1" destOrd="0" parTransId="{3DABD090-AAE5-4A3A-AAA7-20F8E7EAF738}" sibTransId="{C27594A9-7155-4B72-81F6-075948D7042C}"/>
    <dgm:cxn modelId="{DE085B9B-EE3B-4384-8B04-C9C1B2E10227}" type="presOf" srcId="{F01BB710-8383-4A88-95E6-65403743EA26}" destId="{26870796-36F7-4F5C-9EC9-871A67562397}" srcOrd="0" destOrd="1" presId="urn:microsoft.com/office/officeart/2005/8/layout/vList5"/>
    <dgm:cxn modelId="{4D28A2BD-C2CE-4929-83E6-D3C644872BBE}" srcId="{3971BF03-8867-4BC5-A11D-C60BA92F919F}" destId="{A391B3DF-792B-457B-A083-781B628D30E9}" srcOrd="1" destOrd="0" parTransId="{F4B80404-4525-4152-8CCF-237B17E80488}" sibTransId="{52B0800E-EF2D-48E6-992A-641B4686AF03}"/>
    <dgm:cxn modelId="{0D66822F-6B50-470D-8437-DE1C40E5254E}" srcId="{316C896E-FCB7-40A6-BE09-F81CA0FE9A70}" destId="{A0933708-2751-4A9B-8351-9E43D8154B4A}" srcOrd="0" destOrd="0" parTransId="{C0D77286-10E2-49C3-BEC4-B48E57E6F175}" sibTransId="{F155604C-097B-4C9E-B258-CCAFF0AD7BDC}"/>
    <dgm:cxn modelId="{4D6DC013-CA54-4AAE-89F5-C195B7CABC7B}" srcId="{4C069AB5-82BE-46B1-8CC5-25F215D904E4}" destId="{BB0F1F34-441F-4D54-A45A-A15C6A511EB1}" srcOrd="0" destOrd="0" parTransId="{151DE7F7-6B52-4BD5-8540-7BD2A0654240}" sibTransId="{80DD6B49-5982-4720-82F3-7ED57ADFA1F2}"/>
    <dgm:cxn modelId="{E8B1432B-F6A4-4DB0-BAFC-E20FF575838E}" type="presOf" srcId="{4C069AB5-82BE-46B1-8CC5-25F215D904E4}" destId="{ACB31E31-CC56-476E-B664-A4721DA246B2}" srcOrd="0" destOrd="4" presId="urn:microsoft.com/office/officeart/2005/8/layout/vList5"/>
    <dgm:cxn modelId="{0A3FF990-5FA5-47C3-853D-C074EC57C4DC}" type="presOf" srcId="{A6CDA034-D3C9-4FA2-9CA2-D94CB07C7108}" destId="{ECCCDA75-A08D-4BC8-9E56-F949FDA73B0A}" srcOrd="0" destOrd="1" presId="urn:microsoft.com/office/officeart/2005/8/layout/vList5"/>
    <dgm:cxn modelId="{F344F418-7996-4DCC-86F5-2394778E069F}" srcId="{8F36D440-A4FB-4CDF-A910-391B14CA62C6}" destId="{2F2775BF-4D5A-470B-8A0A-4CC940A92F2F}" srcOrd="3" destOrd="0" parTransId="{35337981-771A-4A7B-AD40-171D44E40D2A}" sibTransId="{E43B60E1-C44B-435D-ABB7-39B9FDCD468E}"/>
    <dgm:cxn modelId="{4E7F296F-7E07-4FD0-9C9A-43981B152006}" type="presOf" srcId="{5E8376A4-6047-4E3F-858E-C1B4F6400BBA}" destId="{ECCCDA75-A08D-4BC8-9E56-F949FDA73B0A}" srcOrd="0" destOrd="3" presId="urn:microsoft.com/office/officeart/2005/8/layout/vList5"/>
    <dgm:cxn modelId="{BEF107E1-4507-41A2-A599-620CE042EC79}" type="presOf" srcId="{316C896E-FCB7-40A6-BE09-F81CA0FE9A70}" destId="{8E4D660A-AE81-4A40-A5DC-634E4FAB4002}" srcOrd="0" destOrd="0" presId="urn:microsoft.com/office/officeart/2005/8/layout/vList5"/>
    <dgm:cxn modelId="{8850FDB9-FBA6-4349-A4CD-7967BBEABD36}" srcId="{8F36D440-A4FB-4CDF-A910-391B14CA62C6}" destId="{ED4B24FA-F971-457F-964C-F053D5ADDE6D}" srcOrd="1" destOrd="0" parTransId="{C3D31917-ADFA-4782-9C61-6D0AF58CAE1A}" sibTransId="{BF161057-4A0C-444A-AD70-ADE4A035BCF9}"/>
    <dgm:cxn modelId="{8E4712ED-2C02-4246-A47C-EF23384379A0}" srcId="{A6925B45-5096-46A6-AE58-553DB2944AF2}" destId="{D53B5070-FAA3-4C14-9F53-84EBF54E8BC6}" srcOrd="0" destOrd="0" parTransId="{910046D3-0278-4221-A010-957D976F7969}" sibTransId="{D3EED141-E4E7-4BDB-9C36-72A1E593CB64}"/>
    <dgm:cxn modelId="{29A323B5-C5DD-4B5C-8C03-E04E923EDDEC}" srcId="{0B82E2FC-BD5D-4A44-931E-8B569E1DB742}" destId="{09FE9ED1-4F09-433C-A19C-C6CBC0A94325}" srcOrd="0" destOrd="0" parTransId="{1F86D06E-AC67-4735-B8DB-168B00C36C6E}" sibTransId="{978BFECC-123C-4703-BED4-BBDDBA457D7E}"/>
    <dgm:cxn modelId="{43D30482-2217-4C27-BF08-379AE5755EE9}" type="presOf" srcId="{28AC442B-18C9-4784-A958-F3D2C8EB579F}" destId="{CBCC37E3-DE38-4251-ACD6-2804D1A9DD98}" srcOrd="0" destOrd="0" presId="urn:microsoft.com/office/officeart/2005/8/layout/vList5"/>
    <dgm:cxn modelId="{4F7D92FB-AD9F-4213-8829-3A516CD9F3B3}" type="presOf" srcId="{2B5EBE04-FA28-4D07-AF16-59BF84B3C302}" destId="{CBCC37E3-DE38-4251-ACD6-2804D1A9DD98}" srcOrd="0" destOrd="2" presId="urn:microsoft.com/office/officeart/2005/8/layout/vList5"/>
    <dgm:cxn modelId="{BC2DB95B-0D23-44AE-B91C-2A7723D195F6}" srcId="{D570F6AB-CDCA-428B-91D7-128D5C6700E0}" destId="{3971BF03-8867-4BC5-A11D-C60BA92F919F}" srcOrd="3" destOrd="0" parTransId="{7DBA2F94-B332-4E6D-9417-DECA5753CBA8}" sibTransId="{E31CA4C1-BE7B-490E-8309-4877DB51D88E}"/>
    <dgm:cxn modelId="{E4764E20-2B06-481A-9E3D-6E1DDB03B33E}" type="presOf" srcId="{8F36D440-A4FB-4CDF-A910-391B14CA62C6}" destId="{880A4646-B0E8-435B-8FB1-723D19A16A96}" srcOrd="0" destOrd="0" presId="urn:microsoft.com/office/officeart/2005/8/layout/vList5"/>
    <dgm:cxn modelId="{D7D1B283-7119-4591-B738-4477D78A3C66}" srcId="{316C896E-FCB7-40A6-BE09-F81CA0FE9A70}" destId="{5965BA92-4383-47B6-8856-BE7F76D086DF}" srcOrd="4" destOrd="0" parTransId="{D5B367B4-6096-4AE3-8C63-80E30DBFF676}" sibTransId="{93797722-CBE7-4EF2-B627-A442ED100469}"/>
    <dgm:cxn modelId="{876B27A9-79F8-45FD-BB36-5B0EE1229440}" type="presOf" srcId="{798FED55-7C84-4EB1-8844-E6DC879F4ED4}" destId="{26870796-36F7-4F5C-9EC9-871A67562397}" srcOrd="0" destOrd="3" presId="urn:microsoft.com/office/officeart/2005/8/layout/vList5"/>
    <dgm:cxn modelId="{2A4B1CAF-3579-47F6-99CA-5F05F6FD4874}" srcId="{316C896E-FCB7-40A6-BE09-F81CA0FE9A70}" destId="{87043CC4-8370-497B-847C-61D5E6DCB069}" srcOrd="2" destOrd="0" parTransId="{C0E07240-1C11-4B2E-9393-EB96A6BA80FF}" sibTransId="{0CE94914-41A8-4FCF-85B6-B4C14C344B7E}"/>
    <dgm:cxn modelId="{044C9A58-8245-401E-8D06-C256B9F737D8}" type="presOf" srcId="{A391B3DF-792B-457B-A083-781B628D30E9}" destId="{CBCC37E3-DE38-4251-ACD6-2804D1A9DD98}" srcOrd="0" destOrd="1" presId="urn:microsoft.com/office/officeart/2005/8/layout/vList5"/>
    <dgm:cxn modelId="{A2A168D1-050D-4F5E-A851-7E11995A6970}" type="presOf" srcId="{6531B81D-6C18-4BC6-95A1-6F2EEE4BFDC4}" destId="{ECCCDA75-A08D-4BC8-9E56-F949FDA73B0A}" srcOrd="0" destOrd="2" presId="urn:microsoft.com/office/officeart/2005/8/layout/vList5"/>
    <dgm:cxn modelId="{D3DAFB63-A288-475F-933F-6925DC335A92}" type="presOf" srcId="{96403A19-4841-47F1-A5F1-8C2CA0851764}" destId="{ACB31E31-CC56-476E-B664-A4721DA246B2}" srcOrd="0" destOrd="2" presId="urn:microsoft.com/office/officeart/2005/8/layout/vList5"/>
    <dgm:cxn modelId="{F02207DB-AC51-48AE-86EC-A55F7412AD07}" srcId="{D570F6AB-CDCA-428B-91D7-128D5C6700E0}" destId="{A6925B45-5096-46A6-AE58-553DB2944AF2}" srcOrd="2" destOrd="0" parTransId="{1C140766-B9B4-48E6-8029-0961002CD36F}" sibTransId="{50B814E0-452D-44F8-9743-47022E091DC3}"/>
    <dgm:cxn modelId="{6DFD0E52-F3DD-494E-B8C9-ACB470872E11}" type="presOf" srcId="{BB0F1F34-441F-4D54-A45A-A15C6A511EB1}" destId="{ACB31E31-CC56-476E-B664-A4721DA246B2}" srcOrd="0" destOrd="5" presId="urn:microsoft.com/office/officeart/2005/8/layout/vList5"/>
    <dgm:cxn modelId="{94B9082B-47A2-444D-9C82-5C749CB68E0D}" type="presOf" srcId="{09FE9ED1-4F09-433C-A19C-C6CBC0A94325}" destId="{ECCCDA75-A08D-4BC8-9E56-F949FDA73B0A}" srcOrd="0" destOrd="5" presId="urn:microsoft.com/office/officeart/2005/8/layout/vList5"/>
    <dgm:cxn modelId="{2E9D6531-8452-4201-9815-4DFB8C9D0F48}" srcId="{A6925B45-5096-46A6-AE58-553DB2944AF2}" destId="{0B82E2FC-BD5D-4A44-931E-8B569E1DB742}" srcOrd="4" destOrd="0" parTransId="{7B1283DB-303C-4F7E-856D-C1B929AC61CD}" sibTransId="{D59CF7D8-24BF-4585-AFFD-321A2AA412F7}"/>
    <dgm:cxn modelId="{5A2FE128-D2A8-49ED-B2FF-A7ED17A26148}" type="presOf" srcId="{87043CC4-8370-497B-847C-61D5E6DCB069}" destId="{26870796-36F7-4F5C-9EC9-871A67562397}" srcOrd="0" destOrd="2" presId="urn:microsoft.com/office/officeart/2005/8/layout/vList5"/>
    <dgm:cxn modelId="{EA5A62AB-60B0-4134-9EAA-CA24EDF6A35C}" srcId="{A6925B45-5096-46A6-AE58-553DB2944AF2}" destId="{6531B81D-6C18-4BC6-95A1-6F2EEE4BFDC4}" srcOrd="2" destOrd="0" parTransId="{AA9FF426-9AA5-453D-903A-7C7A3D3CB32B}" sibTransId="{812D4010-19A4-4EAD-9BC5-DF68F7C3C260}"/>
    <dgm:cxn modelId="{3C744999-7FB4-4BAB-8513-183957665EE2}" srcId="{3971BF03-8867-4BC5-A11D-C60BA92F919F}" destId="{035A3C8A-7DAC-4EC5-B433-F58E092F5FB0}" srcOrd="3" destOrd="0" parTransId="{F8608E66-45C3-473C-897A-32A6FA887AB5}" sibTransId="{32779558-2CC7-4DD4-BF8A-8CE4183558E1}"/>
    <dgm:cxn modelId="{8BE0195D-27AD-4993-B659-58E2DEC6CB72}" type="presOf" srcId="{2F2775BF-4D5A-470B-8A0A-4CC940A92F2F}" destId="{ACB31E31-CC56-476E-B664-A4721DA246B2}" srcOrd="0" destOrd="3" presId="urn:microsoft.com/office/officeart/2005/8/layout/vList5"/>
    <dgm:cxn modelId="{3ABDA610-4AC3-480D-92B2-CE9198DB9C3B}" type="presOf" srcId="{5965BA92-4383-47B6-8856-BE7F76D086DF}" destId="{26870796-36F7-4F5C-9EC9-871A67562397}" srcOrd="0" destOrd="4" presId="urn:microsoft.com/office/officeart/2005/8/layout/vList5"/>
    <dgm:cxn modelId="{597ACC47-48E9-4561-95BF-9F06433ED885}" srcId="{8F36D440-A4FB-4CDF-A910-391B14CA62C6}" destId="{96403A19-4841-47F1-A5F1-8C2CA0851764}" srcOrd="2" destOrd="0" parTransId="{F0297EC4-F429-4B75-917A-C5D3C8315842}" sibTransId="{A88B1EFA-55A4-4059-AFE0-084FE5C6A017}"/>
    <dgm:cxn modelId="{005E1DB3-5708-416E-9A51-C70E1703F2E9}" type="presOf" srcId="{AB4C02FC-0500-4723-8253-9D9725511723}" destId="{CBCC37E3-DE38-4251-ACD6-2804D1A9DD98}" srcOrd="0" destOrd="4" presId="urn:microsoft.com/office/officeart/2005/8/layout/vList5"/>
    <dgm:cxn modelId="{5F7A3DDF-6BE7-448D-974C-DD2180D6AEFD}" srcId="{316C896E-FCB7-40A6-BE09-F81CA0FE9A70}" destId="{2EC188B3-66FA-4199-A3E7-9AE6012B3359}" srcOrd="5" destOrd="0" parTransId="{C3F829E7-EC61-423B-A423-DE809069B1FE}" sibTransId="{0C4D80AC-13E7-4BA7-B830-C96CC9EF4159}"/>
    <dgm:cxn modelId="{35C53EC7-CA74-4160-B85F-D2F2D52EE260}" srcId="{8F36D440-A4FB-4CDF-A910-391B14CA62C6}" destId="{2EAC2B33-ED3E-453A-9D62-B1BCB8EB2989}" srcOrd="0" destOrd="0" parTransId="{CC369B06-D789-4BC8-A58A-95AE6453B6AF}" sibTransId="{33A22142-FD4C-4051-94BA-FD51306B832F}"/>
    <dgm:cxn modelId="{BC88DB93-47CA-4B26-9E98-210520B25DAF}" type="presOf" srcId="{D570F6AB-CDCA-428B-91D7-128D5C6700E0}" destId="{B87AB0CB-A6ED-4BC2-B567-12322C6B9F22}" srcOrd="0" destOrd="0" presId="urn:microsoft.com/office/officeart/2005/8/layout/vList5"/>
    <dgm:cxn modelId="{D032808B-C309-49C6-A14C-B5A138A8046E}" type="presParOf" srcId="{B87AB0CB-A6ED-4BC2-B567-12322C6B9F22}" destId="{4CE8701C-8497-431A-94E2-41A2D74F3D73}" srcOrd="0" destOrd="0" presId="urn:microsoft.com/office/officeart/2005/8/layout/vList5"/>
    <dgm:cxn modelId="{DA514E50-371B-4F4A-9063-796D5E58F9B0}" type="presParOf" srcId="{4CE8701C-8497-431A-94E2-41A2D74F3D73}" destId="{880A4646-B0E8-435B-8FB1-723D19A16A96}" srcOrd="0" destOrd="0" presId="urn:microsoft.com/office/officeart/2005/8/layout/vList5"/>
    <dgm:cxn modelId="{FA437D70-67D9-4204-8600-23ED27E9975E}" type="presParOf" srcId="{4CE8701C-8497-431A-94E2-41A2D74F3D73}" destId="{ACB31E31-CC56-476E-B664-A4721DA246B2}" srcOrd="1" destOrd="0" presId="urn:microsoft.com/office/officeart/2005/8/layout/vList5"/>
    <dgm:cxn modelId="{1C7B29D3-CFEF-40CF-B6C2-5430AEBA080F}" type="presParOf" srcId="{B87AB0CB-A6ED-4BC2-B567-12322C6B9F22}" destId="{7CA1A7EA-7692-4D0E-9516-C6EC3B9D6B6C}" srcOrd="1" destOrd="0" presId="urn:microsoft.com/office/officeart/2005/8/layout/vList5"/>
    <dgm:cxn modelId="{DAD21289-3454-4B49-9FD2-BF3AB1AAD0FD}" type="presParOf" srcId="{B87AB0CB-A6ED-4BC2-B567-12322C6B9F22}" destId="{3D7A3517-37F6-4378-94F0-DC64BABC6299}" srcOrd="2" destOrd="0" presId="urn:microsoft.com/office/officeart/2005/8/layout/vList5"/>
    <dgm:cxn modelId="{3EE27FCD-4A0A-47FF-8450-05012F7CAAA7}" type="presParOf" srcId="{3D7A3517-37F6-4378-94F0-DC64BABC6299}" destId="{8E4D660A-AE81-4A40-A5DC-634E4FAB4002}" srcOrd="0" destOrd="0" presId="urn:microsoft.com/office/officeart/2005/8/layout/vList5"/>
    <dgm:cxn modelId="{F4C34A81-CA58-4878-8A55-C88B51CAF648}" type="presParOf" srcId="{3D7A3517-37F6-4378-94F0-DC64BABC6299}" destId="{26870796-36F7-4F5C-9EC9-871A67562397}" srcOrd="1" destOrd="0" presId="urn:microsoft.com/office/officeart/2005/8/layout/vList5"/>
    <dgm:cxn modelId="{C1D5250C-0379-48F7-A1E4-9693DCB8EA50}" type="presParOf" srcId="{B87AB0CB-A6ED-4BC2-B567-12322C6B9F22}" destId="{5234DD91-0642-4ABB-83F6-1575B33DE661}" srcOrd="3" destOrd="0" presId="urn:microsoft.com/office/officeart/2005/8/layout/vList5"/>
    <dgm:cxn modelId="{C0558850-BF00-47D4-8788-11AE47EB7F24}" type="presParOf" srcId="{B87AB0CB-A6ED-4BC2-B567-12322C6B9F22}" destId="{47119D6C-5BFA-48AD-A670-7B9FB5599F6F}" srcOrd="4" destOrd="0" presId="urn:microsoft.com/office/officeart/2005/8/layout/vList5"/>
    <dgm:cxn modelId="{D24E8843-5E24-42B3-AFBA-E560362251D0}" type="presParOf" srcId="{47119D6C-5BFA-48AD-A670-7B9FB5599F6F}" destId="{5B8CAA9A-9E6F-4690-B9FB-DB5A3E6C15C3}" srcOrd="0" destOrd="0" presId="urn:microsoft.com/office/officeart/2005/8/layout/vList5"/>
    <dgm:cxn modelId="{B744FB5D-F044-4B1B-AD5D-B90A83CEB8A2}" type="presParOf" srcId="{47119D6C-5BFA-48AD-A670-7B9FB5599F6F}" destId="{ECCCDA75-A08D-4BC8-9E56-F949FDA73B0A}" srcOrd="1" destOrd="0" presId="urn:microsoft.com/office/officeart/2005/8/layout/vList5"/>
    <dgm:cxn modelId="{034CB650-4791-4A98-9143-B1A51193972B}" type="presParOf" srcId="{B87AB0CB-A6ED-4BC2-B567-12322C6B9F22}" destId="{12CF5C10-7A3D-424A-A8D4-9F74C67225B4}" srcOrd="5" destOrd="0" presId="urn:microsoft.com/office/officeart/2005/8/layout/vList5"/>
    <dgm:cxn modelId="{9DC0E6F2-90AA-4264-B7D0-811D4BDAFDA9}" type="presParOf" srcId="{B87AB0CB-A6ED-4BC2-B567-12322C6B9F22}" destId="{CABF2770-F4EA-425A-8D4D-665455744C7D}" srcOrd="6" destOrd="0" presId="urn:microsoft.com/office/officeart/2005/8/layout/vList5"/>
    <dgm:cxn modelId="{AF6600A2-1614-4095-AE60-9EDE9F2BCC7E}" type="presParOf" srcId="{CABF2770-F4EA-425A-8D4D-665455744C7D}" destId="{B74E62C6-5852-4EEB-AAD5-EF05EBDB8057}" srcOrd="0" destOrd="0" presId="urn:microsoft.com/office/officeart/2005/8/layout/vList5"/>
    <dgm:cxn modelId="{4367721D-A70A-4F00-A049-5AC42A63BB6D}" type="presParOf" srcId="{CABF2770-F4EA-425A-8D4D-665455744C7D}" destId="{CBCC37E3-DE38-4251-ACD6-2804D1A9DD9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DFC9D5-EA5C-43F4-9039-A0B9D94F8356}" type="doc">
      <dgm:prSet loTypeId="urn:microsoft.com/office/officeart/2005/8/layout/radial6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A67E2B-C4F4-429E-AA3A-0BAD2B4FA664}">
      <dgm:prSet phldrT="[Text]"/>
      <dgm:spPr/>
      <dgm:t>
        <a:bodyPr/>
        <a:lstStyle/>
        <a:p>
          <a:r>
            <a:rPr lang="en-US" b="1" dirty="0" smtClean="0">
              <a:solidFill>
                <a:schemeClr val="accent1">
                  <a:lumMod val="20000"/>
                  <a:lumOff val="80000"/>
                </a:schemeClr>
              </a:solidFill>
            </a:rPr>
            <a:t>Centre of Government</a:t>
          </a:r>
          <a:endParaRPr lang="en-US" b="1" dirty="0">
            <a:solidFill>
              <a:schemeClr val="accent1">
                <a:lumMod val="20000"/>
                <a:lumOff val="80000"/>
              </a:schemeClr>
            </a:solidFill>
          </a:endParaRPr>
        </a:p>
      </dgm:t>
    </dgm:pt>
    <dgm:pt modelId="{F620FFD5-3601-4261-AADC-EE407B209D7C}" type="parTrans" cxnId="{D697C15C-FF8C-4B9E-A318-CB234B0BD0FE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A3A922FF-40C7-412E-9703-29F8445BF0DE}" type="sibTrans" cxnId="{D697C15C-FF8C-4B9E-A318-CB234B0BD0FE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8D93031F-7610-4DA1-8969-DD303A1599C5}">
      <dgm:prSet phldrT="[Text]"/>
      <dgm:spPr/>
      <dgm:t>
        <a:bodyPr/>
        <a:lstStyle/>
        <a:p>
          <a:r>
            <a:rPr lang="en-US" b="1" dirty="0" smtClean="0">
              <a:solidFill>
                <a:schemeClr val="accent1"/>
              </a:solidFill>
            </a:rPr>
            <a:t>National Development Plan</a:t>
          </a:r>
          <a:endParaRPr lang="en-US" b="1" dirty="0">
            <a:solidFill>
              <a:schemeClr val="accent1"/>
            </a:solidFill>
          </a:endParaRPr>
        </a:p>
      </dgm:t>
    </dgm:pt>
    <dgm:pt modelId="{AEB8D4AE-E1BA-4F68-9AB1-8555E69B237D}" type="parTrans" cxnId="{E7D29784-9A42-4512-9AC8-94F70D1BA8D9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8C7BB8DD-138B-47DF-8596-5F2F1B0DBE92}" type="sibTrans" cxnId="{E7D29784-9A42-4512-9AC8-94F70D1BA8D9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1F3CD0DE-EF6F-4737-8C5E-163D1D8383B0}">
      <dgm:prSet phldrT="[Text]"/>
      <dgm:spPr/>
      <dgm:t>
        <a:bodyPr/>
        <a:lstStyle/>
        <a:p>
          <a:r>
            <a:rPr lang="en-US" b="1" dirty="0" smtClean="0">
              <a:solidFill>
                <a:schemeClr val="accent1"/>
              </a:solidFill>
            </a:rPr>
            <a:t>Island </a:t>
          </a:r>
          <a:r>
            <a:rPr lang="en-US" b="1" dirty="0" err="1" smtClean="0">
              <a:solidFill>
                <a:schemeClr val="accent1"/>
              </a:solidFill>
            </a:rPr>
            <a:t>Masterplans</a:t>
          </a:r>
          <a:endParaRPr lang="en-US" b="1" dirty="0">
            <a:solidFill>
              <a:schemeClr val="accent1"/>
            </a:solidFill>
          </a:endParaRPr>
        </a:p>
      </dgm:t>
    </dgm:pt>
    <dgm:pt modelId="{DE213B36-D93E-45AE-ADFA-191EA91CE3F0}" type="parTrans" cxnId="{0E2E35BB-B942-4443-9D63-FE1DA9375731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FE03F3B6-93B2-4CC0-AE34-AA68A5FFDB93}" type="sibTrans" cxnId="{0E2E35BB-B942-4443-9D63-FE1DA9375731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DC33C615-4739-4F32-B4DA-3BB57266FDDE}">
      <dgm:prSet phldrT="[Text]"/>
      <dgm:spPr/>
      <dgm:t>
        <a:bodyPr/>
        <a:lstStyle/>
        <a:p>
          <a:r>
            <a:rPr lang="en-US" b="1" dirty="0" smtClean="0">
              <a:solidFill>
                <a:schemeClr val="accent1"/>
              </a:solidFill>
            </a:rPr>
            <a:t>Nassau </a:t>
          </a:r>
          <a:r>
            <a:rPr lang="en-US" b="1" dirty="0" err="1" smtClean="0">
              <a:solidFill>
                <a:schemeClr val="accent1"/>
              </a:solidFill>
            </a:rPr>
            <a:t>Masterplan</a:t>
          </a:r>
          <a:endParaRPr lang="en-US" b="1" dirty="0">
            <a:solidFill>
              <a:schemeClr val="accent1"/>
            </a:solidFill>
          </a:endParaRPr>
        </a:p>
      </dgm:t>
    </dgm:pt>
    <dgm:pt modelId="{61E45E78-AE05-406C-92A2-AAFA08EACCBD}" type="parTrans" cxnId="{D85B3D32-BAED-42D7-A131-48DFDD486FB4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17B9E2D2-0545-4E8E-911C-F52258FF882C}" type="sibTrans" cxnId="{D85B3D32-BAED-42D7-A131-48DFDD486FB4}">
      <dgm:prSet/>
      <dgm:spPr/>
      <dgm:t>
        <a:bodyPr/>
        <a:lstStyle/>
        <a:p>
          <a:endParaRPr lang="en-US">
            <a:solidFill>
              <a:schemeClr val="accent1"/>
            </a:solidFill>
          </a:endParaRPr>
        </a:p>
      </dgm:t>
    </dgm:pt>
    <dgm:pt modelId="{395F3252-1AF3-4084-AA37-8F740921BE9A}" type="pres">
      <dgm:prSet presAssocID="{CFDFC9D5-EA5C-43F4-9039-A0B9D94F835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01DDCA-F58C-40BA-B635-39CFD8168330}" type="pres">
      <dgm:prSet presAssocID="{2AA67E2B-C4F4-429E-AA3A-0BAD2B4FA664}" presName="centerShape" presStyleLbl="node0" presStyleIdx="0" presStyleCnt="1"/>
      <dgm:spPr/>
      <dgm:t>
        <a:bodyPr/>
        <a:lstStyle/>
        <a:p>
          <a:endParaRPr lang="en-US"/>
        </a:p>
      </dgm:t>
    </dgm:pt>
    <dgm:pt modelId="{ADD21643-A125-44B0-8FA0-C6DF006E8650}" type="pres">
      <dgm:prSet presAssocID="{8D93031F-7610-4DA1-8969-DD303A1599C5}" presName="node" presStyleLbl="node1" presStyleIdx="0" presStyleCnt="3" custScaleX="157296" custScaleY="154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7C4D6F-15B7-4AEA-9AB5-2D1BCF022DDB}" type="pres">
      <dgm:prSet presAssocID="{8D93031F-7610-4DA1-8969-DD303A1599C5}" presName="dummy" presStyleCnt="0"/>
      <dgm:spPr/>
    </dgm:pt>
    <dgm:pt modelId="{4C6BE28F-2606-4CE8-BB65-E79289D386DA}" type="pres">
      <dgm:prSet presAssocID="{8C7BB8DD-138B-47DF-8596-5F2F1B0DBE92}" presName="sibTrans" presStyleLbl="sibTrans2D1" presStyleIdx="0" presStyleCnt="3" custScaleX="98168"/>
      <dgm:spPr/>
      <dgm:t>
        <a:bodyPr/>
        <a:lstStyle/>
        <a:p>
          <a:endParaRPr lang="en-US"/>
        </a:p>
      </dgm:t>
    </dgm:pt>
    <dgm:pt modelId="{6A0B2F3B-9195-491B-BDD4-43192D7C5F6E}" type="pres">
      <dgm:prSet presAssocID="{1F3CD0DE-EF6F-4737-8C5E-163D1D8383B0}" presName="node" presStyleLbl="node1" presStyleIdx="1" presStyleCnt="3" custScaleX="133467" custScaleY="1371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482BED-B6CC-4F44-BB62-5AF637E8F77F}" type="pres">
      <dgm:prSet presAssocID="{1F3CD0DE-EF6F-4737-8C5E-163D1D8383B0}" presName="dummy" presStyleCnt="0"/>
      <dgm:spPr/>
    </dgm:pt>
    <dgm:pt modelId="{5D4E2335-4D80-47B0-B9A3-5CC09D555C36}" type="pres">
      <dgm:prSet presAssocID="{FE03F3B6-93B2-4CC0-AE34-AA68A5FFDB9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1AAEBB9-728C-483E-8EB0-80D9F678759C}" type="pres">
      <dgm:prSet presAssocID="{DC33C615-4739-4F32-B4DA-3BB57266FDDE}" presName="node" presStyleLbl="node1" presStyleIdx="2" presStyleCnt="3" custScaleX="143729" custScaleY="1371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30FF2-1DB5-4ABA-B3B3-90CFF105ECF1}" type="pres">
      <dgm:prSet presAssocID="{DC33C615-4739-4F32-B4DA-3BB57266FDDE}" presName="dummy" presStyleCnt="0"/>
      <dgm:spPr/>
    </dgm:pt>
    <dgm:pt modelId="{2F6B29EE-A952-456C-B385-4E71098DE54E}" type="pres">
      <dgm:prSet presAssocID="{17B9E2D2-0545-4E8E-911C-F52258FF882C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8ED89CA-E973-495F-8E51-1F985C9A0820}" type="presOf" srcId="{DC33C615-4739-4F32-B4DA-3BB57266FDDE}" destId="{B1AAEBB9-728C-483E-8EB0-80D9F678759C}" srcOrd="0" destOrd="0" presId="urn:microsoft.com/office/officeart/2005/8/layout/radial6"/>
    <dgm:cxn modelId="{DA1EBBA2-4D92-4508-8343-447DA17FCDFD}" type="presOf" srcId="{8C7BB8DD-138B-47DF-8596-5F2F1B0DBE92}" destId="{4C6BE28F-2606-4CE8-BB65-E79289D386DA}" srcOrd="0" destOrd="0" presId="urn:microsoft.com/office/officeart/2005/8/layout/radial6"/>
    <dgm:cxn modelId="{D697C15C-FF8C-4B9E-A318-CB234B0BD0FE}" srcId="{CFDFC9D5-EA5C-43F4-9039-A0B9D94F8356}" destId="{2AA67E2B-C4F4-429E-AA3A-0BAD2B4FA664}" srcOrd="0" destOrd="0" parTransId="{F620FFD5-3601-4261-AADC-EE407B209D7C}" sibTransId="{A3A922FF-40C7-412E-9703-29F8445BF0DE}"/>
    <dgm:cxn modelId="{0E2E35BB-B942-4443-9D63-FE1DA9375731}" srcId="{2AA67E2B-C4F4-429E-AA3A-0BAD2B4FA664}" destId="{1F3CD0DE-EF6F-4737-8C5E-163D1D8383B0}" srcOrd="1" destOrd="0" parTransId="{DE213B36-D93E-45AE-ADFA-191EA91CE3F0}" sibTransId="{FE03F3B6-93B2-4CC0-AE34-AA68A5FFDB93}"/>
    <dgm:cxn modelId="{6971C6A4-7237-450F-895A-32E08EF73736}" type="presOf" srcId="{2AA67E2B-C4F4-429E-AA3A-0BAD2B4FA664}" destId="{E301DDCA-F58C-40BA-B635-39CFD8168330}" srcOrd="0" destOrd="0" presId="urn:microsoft.com/office/officeart/2005/8/layout/radial6"/>
    <dgm:cxn modelId="{D85B3D32-BAED-42D7-A131-48DFDD486FB4}" srcId="{2AA67E2B-C4F4-429E-AA3A-0BAD2B4FA664}" destId="{DC33C615-4739-4F32-B4DA-3BB57266FDDE}" srcOrd="2" destOrd="0" parTransId="{61E45E78-AE05-406C-92A2-AAFA08EACCBD}" sibTransId="{17B9E2D2-0545-4E8E-911C-F52258FF882C}"/>
    <dgm:cxn modelId="{E7D29784-9A42-4512-9AC8-94F70D1BA8D9}" srcId="{2AA67E2B-C4F4-429E-AA3A-0BAD2B4FA664}" destId="{8D93031F-7610-4DA1-8969-DD303A1599C5}" srcOrd="0" destOrd="0" parTransId="{AEB8D4AE-E1BA-4F68-9AB1-8555E69B237D}" sibTransId="{8C7BB8DD-138B-47DF-8596-5F2F1B0DBE92}"/>
    <dgm:cxn modelId="{A73C4CF6-1619-4A27-B251-AC0677FB86BD}" type="presOf" srcId="{CFDFC9D5-EA5C-43F4-9039-A0B9D94F8356}" destId="{395F3252-1AF3-4084-AA37-8F740921BE9A}" srcOrd="0" destOrd="0" presId="urn:microsoft.com/office/officeart/2005/8/layout/radial6"/>
    <dgm:cxn modelId="{657A2DE1-E1B3-494E-8F90-598FB91161DB}" type="presOf" srcId="{17B9E2D2-0545-4E8E-911C-F52258FF882C}" destId="{2F6B29EE-A952-456C-B385-4E71098DE54E}" srcOrd="0" destOrd="0" presId="urn:microsoft.com/office/officeart/2005/8/layout/radial6"/>
    <dgm:cxn modelId="{9E65D011-4752-4058-814D-71A122F2BC7D}" type="presOf" srcId="{8D93031F-7610-4DA1-8969-DD303A1599C5}" destId="{ADD21643-A125-44B0-8FA0-C6DF006E8650}" srcOrd="0" destOrd="0" presId="urn:microsoft.com/office/officeart/2005/8/layout/radial6"/>
    <dgm:cxn modelId="{F486FC94-C314-4C05-8929-CADA93A1A2AE}" type="presOf" srcId="{FE03F3B6-93B2-4CC0-AE34-AA68A5FFDB93}" destId="{5D4E2335-4D80-47B0-B9A3-5CC09D555C36}" srcOrd="0" destOrd="0" presId="urn:microsoft.com/office/officeart/2005/8/layout/radial6"/>
    <dgm:cxn modelId="{32FD3EC7-0232-40AA-A1E8-61A8FF592AD3}" type="presOf" srcId="{1F3CD0DE-EF6F-4737-8C5E-163D1D8383B0}" destId="{6A0B2F3B-9195-491B-BDD4-43192D7C5F6E}" srcOrd="0" destOrd="0" presId="urn:microsoft.com/office/officeart/2005/8/layout/radial6"/>
    <dgm:cxn modelId="{38FF1C9D-68E9-4A7D-B6DB-B5CFD624A15A}" type="presParOf" srcId="{395F3252-1AF3-4084-AA37-8F740921BE9A}" destId="{E301DDCA-F58C-40BA-B635-39CFD8168330}" srcOrd="0" destOrd="0" presId="urn:microsoft.com/office/officeart/2005/8/layout/radial6"/>
    <dgm:cxn modelId="{A24E9D2B-E341-433C-B8A8-04B4303DF17F}" type="presParOf" srcId="{395F3252-1AF3-4084-AA37-8F740921BE9A}" destId="{ADD21643-A125-44B0-8FA0-C6DF006E8650}" srcOrd="1" destOrd="0" presId="urn:microsoft.com/office/officeart/2005/8/layout/radial6"/>
    <dgm:cxn modelId="{BB40FC7E-A168-4483-9B15-0D5C2BEC747B}" type="presParOf" srcId="{395F3252-1AF3-4084-AA37-8F740921BE9A}" destId="{EB7C4D6F-15B7-4AEA-9AB5-2D1BCF022DDB}" srcOrd="2" destOrd="0" presId="urn:microsoft.com/office/officeart/2005/8/layout/radial6"/>
    <dgm:cxn modelId="{1F81409E-DC4F-4CD6-B1A5-4DE968D00147}" type="presParOf" srcId="{395F3252-1AF3-4084-AA37-8F740921BE9A}" destId="{4C6BE28F-2606-4CE8-BB65-E79289D386DA}" srcOrd="3" destOrd="0" presId="urn:microsoft.com/office/officeart/2005/8/layout/radial6"/>
    <dgm:cxn modelId="{67CA6C2B-52FF-4965-AE71-67846EA1E90D}" type="presParOf" srcId="{395F3252-1AF3-4084-AA37-8F740921BE9A}" destId="{6A0B2F3B-9195-491B-BDD4-43192D7C5F6E}" srcOrd="4" destOrd="0" presId="urn:microsoft.com/office/officeart/2005/8/layout/radial6"/>
    <dgm:cxn modelId="{2A0D1FC1-1537-40A2-905F-92406510902F}" type="presParOf" srcId="{395F3252-1AF3-4084-AA37-8F740921BE9A}" destId="{38482BED-B6CC-4F44-BB62-5AF637E8F77F}" srcOrd="5" destOrd="0" presId="urn:microsoft.com/office/officeart/2005/8/layout/radial6"/>
    <dgm:cxn modelId="{979AA763-F80F-46CB-A176-FAA0F1CF77DE}" type="presParOf" srcId="{395F3252-1AF3-4084-AA37-8F740921BE9A}" destId="{5D4E2335-4D80-47B0-B9A3-5CC09D555C36}" srcOrd="6" destOrd="0" presId="urn:microsoft.com/office/officeart/2005/8/layout/radial6"/>
    <dgm:cxn modelId="{E57EBCA9-A057-4C29-AE7D-0C5F8D1B12A7}" type="presParOf" srcId="{395F3252-1AF3-4084-AA37-8F740921BE9A}" destId="{B1AAEBB9-728C-483E-8EB0-80D9F678759C}" srcOrd="7" destOrd="0" presId="urn:microsoft.com/office/officeart/2005/8/layout/radial6"/>
    <dgm:cxn modelId="{DBABB7F4-F51B-4448-B502-289C53F8CFA4}" type="presParOf" srcId="{395F3252-1AF3-4084-AA37-8F740921BE9A}" destId="{35530FF2-1DB5-4ABA-B3B3-90CFF105ECF1}" srcOrd="8" destOrd="0" presId="urn:microsoft.com/office/officeart/2005/8/layout/radial6"/>
    <dgm:cxn modelId="{FF3B725E-7A40-4737-9E79-4FDF399ED0D7}" type="presParOf" srcId="{395F3252-1AF3-4084-AA37-8F740921BE9A}" destId="{2F6B29EE-A952-456C-B385-4E71098DE54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2F6C0-3449-4F61-9EC5-9B785B2556C1}">
      <dsp:nvSpPr>
        <dsp:cNvPr id="0" name=""/>
        <dsp:cNvSpPr/>
      </dsp:nvSpPr>
      <dsp:spPr>
        <a:xfrm rot="5400000">
          <a:off x="857807" y="734013"/>
          <a:ext cx="1142666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D2B42-A718-424E-910D-E750B9AD7513}">
      <dsp:nvSpPr>
        <dsp:cNvPr id="0" name=""/>
        <dsp:cNvSpPr/>
      </dsp:nvSpPr>
      <dsp:spPr>
        <a:xfrm>
          <a:off x="1119038" y="2356"/>
          <a:ext cx="1532929" cy="919757"/>
        </a:xfrm>
        <a:prstGeom prst="roundRect">
          <a:avLst>
            <a:gd name="adj" fmla="val 10000"/>
          </a:avLst>
        </a:prstGeom>
        <a:solidFill>
          <a:srgbClr val="FF0000"/>
        </a:solid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Registering Property (#183) – Process Reform</a:t>
          </a:r>
          <a:endParaRPr lang="en-US" sz="1300" kern="1200" dirty="0"/>
        </a:p>
      </dsp:txBody>
      <dsp:txXfrm>
        <a:off x="1145977" y="29295"/>
        <a:ext cx="1479051" cy="865879"/>
      </dsp:txXfrm>
    </dsp:sp>
    <dsp:sp modelId="{FD9C8BCF-AE95-4E31-A57A-C50DC315C1ED}">
      <dsp:nvSpPr>
        <dsp:cNvPr id="0" name=""/>
        <dsp:cNvSpPr/>
      </dsp:nvSpPr>
      <dsp:spPr>
        <a:xfrm rot="5400000">
          <a:off x="857807" y="1883710"/>
          <a:ext cx="1142666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A7A29-3D00-4F30-A971-B382DF24D6BD}">
      <dsp:nvSpPr>
        <dsp:cNvPr id="0" name=""/>
        <dsp:cNvSpPr/>
      </dsp:nvSpPr>
      <dsp:spPr>
        <a:xfrm>
          <a:off x="1119038" y="1152053"/>
          <a:ext cx="1532929" cy="919757"/>
        </a:xfrm>
        <a:prstGeom prst="roundRect">
          <a:avLst>
            <a:gd name="adj" fmla="val 10000"/>
          </a:avLst>
        </a:prstGeom>
        <a:solidFill>
          <a:srgbClr val="FF0000"/>
        </a:solid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Getting Credit (#133)- Institutional Reform</a:t>
          </a:r>
          <a:endParaRPr lang="en-US" sz="1300" kern="1200" dirty="0"/>
        </a:p>
      </dsp:txBody>
      <dsp:txXfrm>
        <a:off x="1145977" y="1178992"/>
        <a:ext cx="1479051" cy="865879"/>
      </dsp:txXfrm>
    </dsp:sp>
    <dsp:sp modelId="{4E0DE7EE-7499-4265-951D-47E520C9844A}">
      <dsp:nvSpPr>
        <dsp:cNvPr id="0" name=""/>
        <dsp:cNvSpPr/>
      </dsp:nvSpPr>
      <dsp:spPr>
        <a:xfrm rot="5400000">
          <a:off x="857807" y="3033407"/>
          <a:ext cx="1142666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F2876-A635-4D74-A479-BB8C8077C3FE}">
      <dsp:nvSpPr>
        <dsp:cNvPr id="0" name=""/>
        <dsp:cNvSpPr/>
      </dsp:nvSpPr>
      <dsp:spPr>
        <a:xfrm>
          <a:off x="1119038" y="2301750"/>
          <a:ext cx="1532929" cy="919757"/>
        </a:xfrm>
        <a:prstGeom prst="roundRect">
          <a:avLst>
            <a:gd name="adj" fmla="val 10000"/>
          </a:avLst>
        </a:prstGeom>
        <a:solidFill>
          <a:srgbClr val="FF0000"/>
        </a:solid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Starting a Business (#118)- Process Reform</a:t>
          </a:r>
          <a:endParaRPr lang="en-US" sz="1300" kern="1200" dirty="0"/>
        </a:p>
      </dsp:txBody>
      <dsp:txXfrm>
        <a:off x="1145977" y="2328689"/>
        <a:ext cx="1479051" cy="865879"/>
      </dsp:txXfrm>
    </dsp:sp>
    <dsp:sp modelId="{FC9C51F0-0322-45A9-AA5F-19A854CCECBE}">
      <dsp:nvSpPr>
        <dsp:cNvPr id="0" name=""/>
        <dsp:cNvSpPr/>
      </dsp:nvSpPr>
      <dsp:spPr>
        <a:xfrm>
          <a:off x="1432655" y="3608256"/>
          <a:ext cx="2031765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3CA8A-B279-46FA-8E09-2684DCD0B955}">
      <dsp:nvSpPr>
        <dsp:cNvPr id="0" name=""/>
        <dsp:cNvSpPr/>
      </dsp:nvSpPr>
      <dsp:spPr>
        <a:xfrm>
          <a:off x="1119038" y="3451447"/>
          <a:ext cx="1532929" cy="919757"/>
        </a:xfrm>
        <a:prstGeom prst="roundRect">
          <a:avLst>
            <a:gd name="adj" fmla="val 10000"/>
          </a:avLst>
        </a:prstGeom>
        <a:solidFill>
          <a:srgbClr val="FF0000"/>
        </a:solid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Getting electricity (#114) – Process Reform</a:t>
          </a:r>
          <a:endParaRPr lang="en-US" sz="1300" kern="1200" dirty="0"/>
        </a:p>
      </dsp:txBody>
      <dsp:txXfrm>
        <a:off x="1145977" y="3478386"/>
        <a:ext cx="1479051" cy="865879"/>
      </dsp:txXfrm>
    </dsp:sp>
    <dsp:sp modelId="{FF95FB9D-2366-4439-88D2-E86176932C6E}">
      <dsp:nvSpPr>
        <dsp:cNvPr id="0" name=""/>
        <dsp:cNvSpPr/>
      </dsp:nvSpPr>
      <dsp:spPr>
        <a:xfrm rot="16200000">
          <a:off x="2896603" y="3033407"/>
          <a:ext cx="1142666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1186ED-3A41-4423-9C41-5E839937D22B}">
      <dsp:nvSpPr>
        <dsp:cNvPr id="0" name=""/>
        <dsp:cNvSpPr/>
      </dsp:nvSpPr>
      <dsp:spPr>
        <a:xfrm>
          <a:off x="3157835" y="3451447"/>
          <a:ext cx="1532929" cy="919757"/>
        </a:xfrm>
        <a:prstGeom prst="roundRect">
          <a:avLst>
            <a:gd name="adj" fmla="val 10000"/>
          </a:avLst>
        </a:prstGeom>
        <a:solidFill>
          <a:srgbClr val="FF0000"/>
        </a:solidFill>
        <a:ln w="762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Protecting Minority Investors (#111)- Legislative Reform</a:t>
          </a:r>
          <a:endParaRPr lang="en-US" sz="1300" kern="1200" dirty="0"/>
        </a:p>
      </dsp:txBody>
      <dsp:txXfrm>
        <a:off x="3184774" y="3478386"/>
        <a:ext cx="1479051" cy="865879"/>
      </dsp:txXfrm>
    </dsp:sp>
    <dsp:sp modelId="{CE3D5933-A1AC-4EFF-802B-30E45A28BC58}">
      <dsp:nvSpPr>
        <dsp:cNvPr id="0" name=""/>
        <dsp:cNvSpPr/>
      </dsp:nvSpPr>
      <dsp:spPr>
        <a:xfrm rot="16200000">
          <a:off x="2896603" y="1883710"/>
          <a:ext cx="1142666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5D8A6-2CC8-43F2-B4EE-5CF7542CE96B}">
      <dsp:nvSpPr>
        <dsp:cNvPr id="0" name=""/>
        <dsp:cNvSpPr/>
      </dsp:nvSpPr>
      <dsp:spPr>
        <a:xfrm>
          <a:off x="3157835" y="2301750"/>
          <a:ext cx="1532929" cy="91975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Trading Across Borders (#97) – Process Reform</a:t>
          </a:r>
          <a:endParaRPr lang="en-US" sz="1300" kern="1200" dirty="0"/>
        </a:p>
      </dsp:txBody>
      <dsp:txXfrm>
        <a:off x="3184774" y="2328689"/>
        <a:ext cx="1479051" cy="865879"/>
      </dsp:txXfrm>
    </dsp:sp>
    <dsp:sp modelId="{AECE39BA-BB6B-4087-A257-2D6FD9B5873F}">
      <dsp:nvSpPr>
        <dsp:cNvPr id="0" name=""/>
        <dsp:cNvSpPr/>
      </dsp:nvSpPr>
      <dsp:spPr>
        <a:xfrm rot="16200000">
          <a:off x="2896603" y="734013"/>
          <a:ext cx="1142666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8993C-35CD-4B6F-89E5-A6F993489BB1}">
      <dsp:nvSpPr>
        <dsp:cNvPr id="0" name=""/>
        <dsp:cNvSpPr/>
      </dsp:nvSpPr>
      <dsp:spPr>
        <a:xfrm>
          <a:off x="3157835" y="1152053"/>
          <a:ext cx="1532929" cy="91975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Dealing with Construction Permits (#94)- Process Reform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3184774" y="1178992"/>
        <a:ext cx="1479051" cy="865879"/>
      </dsp:txXfrm>
    </dsp:sp>
    <dsp:sp modelId="{B9C6F259-2131-4AF1-A76D-3BE4832D9471}">
      <dsp:nvSpPr>
        <dsp:cNvPr id="0" name=""/>
        <dsp:cNvSpPr/>
      </dsp:nvSpPr>
      <dsp:spPr>
        <a:xfrm rot="28817">
          <a:off x="3467900" y="171417"/>
          <a:ext cx="2084530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F92C3-DCF0-42E0-938C-59A9E6C8EFB4}">
      <dsp:nvSpPr>
        <dsp:cNvPr id="0" name=""/>
        <dsp:cNvSpPr/>
      </dsp:nvSpPr>
      <dsp:spPr>
        <a:xfrm>
          <a:off x="3157835" y="2356"/>
          <a:ext cx="1532929" cy="91975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Resolving Insolvency (#61) – Legislative Reform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3184774" y="29295"/>
        <a:ext cx="1479051" cy="865879"/>
      </dsp:txXfrm>
    </dsp:sp>
    <dsp:sp modelId="{0D4EB347-EADC-4553-AB84-27CF1C09E1A8}">
      <dsp:nvSpPr>
        <dsp:cNvPr id="0" name=""/>
        <dsp:cNvSpPr/>
      </dsp:nvSpPr>
      <dsp:spPr>
        <a:xfrm rot="5550621">
          <a:off x="4969944" y="744507"/>
          <a:ext cx="1122754" cy="13796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811F8-58B7-4E4B-893D-D35D99F6744C}">
      <dsp:nvSpPr>
        <dsp:cNvPr id="0" name=""/>
        <dsp:cNvSpPr/>
      </dsp:nvSpPr>
      <dsp:spPr>
        <a:xfrm>
          <a:off x="5245808" y="23345"/>
          <a:ext cx="1532929" cy="919757"/>
        </a:xfrm>
        <a:prstGeom prst="roundRect">
          <a:avLst>
            <a:gd name="adj" fmla="val 10000"/>
          </a:avLst>
        </a:prstGeom>
        <a:solidFill>
          <a:srgbClr val="FFC000"/>
        </a:solidFill>
        <a:ln w="762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Enforcing Contracts (#60) – Process and Legislative Reform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5272747" y="50284"/>
        <a:ext cx="1479051" cy="865879"/>
      </dsp:txXfrm>
    </dsp:sp>
    <dsp:sp modelId="{851B92B4-6FD2-4970-A255-D8F6D07C0AB1}">
      <dsp:nvSpPr>
        <dsp:cNvPr id="0" name=""/>
        <dsp:cNvSpPr/>
      </dsp:nvSpPr>
      <dsp:spPr>
        <a:xfrm>
          <a:off x="5196631" y="1152053"/>
          <a:ext cx="1532929" cy="919757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Paying taxes (#24)- Continued Process Improvement</a:t>
          </a:r>
          <a:endParaRPr lang="en-US" sz="1300" kern="1200" dirty="0"/>
        </a:p>
      </dsp:txBody>
      <dsp:txXfrm>
        <a:off x="5223570" y="1178992"/>
        <a:ext cx="1479051" cy="865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31E31-CC56-476E-B664-A4721DA246B2}">
      <dsp:nvSpPr>
        <dsp:cNvPr id="0" name=""/>
        <dsp:cNvSpPr/>
      </dsp:nvSpPr>
      <dsp:spPr>
        <a:xfrm rot="5400000">
          <a:off x="4061766" y="-2788561"/>
          <a:ext cx="1111162" cy="669106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t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Descriptive:  what drives the Bahamian economy, how are sectors performing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Defining The Bahamas’ competitiveness (what are our endowments, where have clusters developed, what are our strengths)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Forward looking:  where is the growth potential globally and where does The Bahamas fit in?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kern="1200" dirty="0">
            <a:latin typeface="+mj-lt"/>
          </a:endParaRPr>
        </a:p>
        <a:p>
          <a:pPr marL="228600" lvl="2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latin typeface="+mj-lt"/>
          </a:endParaRPr>
        </a:p>
      </dsp:txBody>
      <dsp:txXfrm rot="-5400000">
        <a:off x="1271816" y="55631"/>
        <a:ext cx="6636820" cy="1002678"/>
      </dsp:txXfrm>
    </dsp:sp>
    <dsp:sp modelId="{880A4646-B0E8-435B-8FB1-723D19A16A96}">
      <dsp:nvSpPr>
        <dsp:cNvPr id="0" name=""/>
        <dsp:cNvSpPr/>
      </dsp:nvSpPr>
      <dsp:spPr>
        <a:xfrm>
          <a:off x="19" y="10499"/>
          <a:ext cx="1271797" cy="109294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j-lt"/>
            </a:rPr>
            <a:t>The Economy </a:t>
          </a:r>
          <a:endParaRPr lang="en-US" sz="1400" kern="1200" dirty="0">
            <a:latin typeface="+mj-lt"/>
          </a:endParaRPr>
        </a:p>
      </dsp:txBody>
      <dsp:txXfrm>
        <a:off x="53372" y="63852"/>
        <a:ext cx="1165091" cy="986235"/>
      </dsp:txXfrm>
    </dsp:sp>
    <dsp:sp modelId="{26870796-36F7-4F5C-9EC9-871A67562397}">
      <dsp:nvSpPr>
        <dsp:cNvPr id="0" name=""/>
        <dsp:cNvSpPr/>
      </dsp:nvSpPr>
      <dsp:spPr>
        <a:xfrm rot="5400000">
          <a:off x="3954564" y="-1511879"/>
          <a:ext cx="1324137" cy="668229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t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How can government work better?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Public service effectiveness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Public sector coordination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Public sector mission definition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How does the government interact with its citizens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latin typeface="+mj-lt"/>
          </a:endParaRPr>
        </a:p>
      </dsp:txBody>
      <dsp:txXfrm rot="-5400000">
        <a:off x="1275488" y="1231836"/>
        <a:ext cx="6617652" cy="1194859"/>
      </dsp:txXfrm>
    </dsp:sp>
    <dsp:sp modelId="{8E4D660A-AE81-4A40-A5DC-634E4FAB4002}">
      <dsp:nvSpPr>
        <dsp:cNvPr id="0" name=""/>
        <dsp:cNvSpPr/>
      </dsp:nvSpPr>
      <dsp:spPr>
        <a:xfrm>
          <a:off x="19" y="1282796"/>
          <a:ext cx="1275467" cy="109294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j-lt"/>
            </a:rPr>
            <a:t>Governance</a:t>
          </a:r>
          <a:endParaRPr lang="en-US" sz="1400" kern="1200" dirty="0">
            <a:latin typeface="+mj-lt"/>
          </a:endParaRPr>
        </a:p>
      </dsp:txBody>
      <dsp:txXfrm>
        <a:off x="53372" y="1336149"/>
        <a:ext cx="1168761" cy="986235"/>
      </dsp:txXfrm>
    </dsp:sp>
    <dsp:sp modelId="{ECCCDA75-A08D-4BC8-9E56-F949FDA73B0A}">
      <dsp:nvSpPr>
        <dsp:cNvPr id="0" name=""/>
        <dsp:cNvSpPr/>
      </dsp:nvSpPr>
      <dsp:spPr>
        <a:xfrm rot="5400000">
          <a:off x="4048541" y="-289174"/>
          <a:ext cx="1065346" cy="676325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t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Consideration of aspects of the infrastructure needed to build a modern economy (built environment)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Energy, transportation, ICT (facilitative environment)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Natural Environment (within the context of climate change)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b="1" kern="1200" dirty="0">
            <a:latin typeface="+mj-lt"/>
          </a:endParaRPr>
        </a:p>
        <a:p>
          <a:pPr marL="228600" lvl="2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latin typeface="+mj-lt"/>
          </a:endParaRPr>
        </a:p>
      </dsp:txBody>
      <dsp:txXfrm rot="-5400000">
        <a:off x="1199587" y="2611786"/>
        <a:ext cx="6711249" cy="961334"/>
      </dsp:txXfrm>
    </dsp:sp>
    <dsp:sp modelId="{5B8CAA9A-9E6F-4690-B9FB-DB5A3E6C15C3}">
      <dsp:nvSpPr>
        <dsp:cNvPr id="0" name=""/>
        <dsp:cNvSpPr/>
      </dsp:nvSpPr>
      <dsp:spPr>
        <a:xfrm>
          <a:off x="19" y="2545982"/>
          <a:ext cx="1199567" cy="109294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j-lt"/>
            </a:rPr>
            <a:t>Environment (Built and Natural) </a:t>
          </a:r>
          <a:endParaRPr lang="en-US" sz="1400" kern="1200" dirty="0">
            <a:latin typeface="+mj-lt"/>
          </a:endParaRPr>
        </a:p>
      </dsp:txBody>
      <dsp:txXfrm>
        <a:off x="53372" y="2599335"/>
        <a:ext cx="1092861" cy="986235"/>
      </dsp:txXfrm>
    </dsp:sp>
    <dsp:sp modelId="{CBCC37E3-DE38-4251-ACD6-2804D1A9DD98}">
      <dsp:nvSpPr>
        <dsp:cNvPr id="0" name=""/>
        <dsp:cNvSpPr/>
      </dsp:nvSpPr>
      <dsp:spPr>
        <a:xfrm rot="5400000">
          <a:off x="4085626" y="848102"/>
          <a:ext cx="958920" cy="678387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t" anchorCtr="0">
          <a:noAutofit/>
        </a:bodyPr>
        <a:lstStyle/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Education, </a:t>
          </a:r>
          <a:r>
            <a:rPr lang="en-US" sz="1200" kern="1200" dirty="0" err="1" smtClean="0">
              <a:latin typeface="+mj-lt"/>
            </a:rPr>
            <a:t>Labour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Issues of poverty, gender, culture, other societal factors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Health and healthcare, impacts on the future of the country 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latin typeface="+mj-lt"/>
            </a:rPr>
            <a:t>Crime and justice </a:t>
          </a: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latin typeface="+mj-lt"/>
          </a:endParaRPr>
        </a:p>
        <a:p>
          <a:pPr marL="114300" lvl="1" indent="-114300" algn="l" defTabSz="5334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latin typeface="+mj-lt"/>
          </a:endParaRPr>
        </a:p>
      </dsp:txBody>
      <dsp:txXfrm rot="-5400000">
        <a:off x="1173149" y="3807391"/>
        <a:ext cx="6737065" cy="865298"/>
      </dsp:txXfrm>
    </dsp:sp>
    <dsp:sp modelId="{B74E62C6-5852-4EEB-AAD5-EF05EBDB8057}">
      <dsp:nvSpPr>
        <dsp:cNvPr id="0" name=""/>
        <dsp:cNvSpPr/>
      </dsp:nvSpPr>
      <dsp:spPr>
        <a:xfrm>
          <a:off x="0" y="3693526"/>
          <a:ext cx="1173128" cy="109294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+mj-lt"/>
            </a:rPr>
            <a:t>Human Capital/ Social Policy</a:t>
          </a:r>
          <a:endParaRPr lang="en-US" sz="1400" kern="1200" dirty="0">
            <a:latin typeface="+mj-lt"/>
          </a:endParaRPr>
        </a:p>
      </dsp:txBody>
      <dsp:txXfrm>
        <a:off x="53353" y="3746879"/>
        <a:ext cx="1066422" cy="986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B29EE-A952-456C-B385-4E71098DE54E}">
      <dsp:nvSpPr>
        <dsp:cNvPr id="0" name=""/>
        <dsp:cNvSpPr/>
      </dsp:nvSpPr>
      <dsp:spPr>
        <a:xfrm>
          <a:off x="2233966" y="742861"/>
          <a:ext cx="3824955" cy="3824955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2">
            <a:hueOff val="594658"/>
            <a:satOff val="1914"/>
            <a:lumOff val="-9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E2335-4D80-47B0-B9A3-5CC09D555C36}">
      <dsp:nvSpPr>
        <dsp:cNvPr id="0" name=""/>
        <dsp:cNvSpPr/>
      </dsp:nvSpPr>
      <dsp:spPr>
        <a:xfrm>
          <a:off x="2233966" y="742861"/>
          <a:ext cx="3824955" cy="3824955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2">
            <a:hueOff val="297329"/>
            <a:satOff val="957"/>
            <a:lumOff val="-4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BE28F-2606-4CE8-BB65-E79289D386DA}">
      <dsp:nvSpPr>
        <dsp:cNvPr id="0" name=""/>
        <dsp:cNvSpPr/>
      </dsp:nvSpPr>
      <dsp:spPr>
        <a:xfrm>
          <a:off x="2269002" y="742861"/>
          <a:ext cx="3754882" cy="3824955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1DDCA-F58C-40BA-B635-39CFD8168330}">
      <dsp:nvSpPr>
        <dsp:cNvPr id="0" name=""/>
        <dsp:cNvSpPr/>
      </dsp:nvSpPr>
      <dsp:spPr>
        <a:xfrm>
          <a:off x="3265418" y="1774313"/>
          <a:ext cx="1762050" cy="1762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1">
                  <a:lumMod val="20000"/>
                  <a:lumOff val="80000"/>
                </a:schemeClr>
              </a:solidFill>
            </a:rPr>
            <a:t>Centre of Government</a:t>
          </a:r>
          <a:endParaRPr lang="en-US" sz="1800" b="1" kern="1200" dirty="0">
            <a:solidFill>
              <a:schemeClr val="accent1">
                <a:lumMod val="20000"/>
                <a:lumOff val="80000"/>
              </a:schemeClr>
            </a:solidFill>
          </a:endParaRPr>
        </a:p>
      </dsp:txBody>
      <dsp:txXfrm>
        <a:off x="3523464" y="2032359"/>
        <a:ext cx="1245958" cy="1245958"/>
      </dsp:txXfrm>
    </dsp:sp>
    <dsp:sp modelId="{ADD21643-A125-44B0-8FA0-C6DF006E8650}">
      <dsp:nvSpPr>
        <dsp:cNvPr id="0" name=""/>
        <dsp:cNvSpPr/>
      </dsp:nvSpPr>
      <dsp:spPr>
        <a:xfrm>
          <a:off x="3176371" y="-167383"/>
          <a:ext cx="1940144" cy="19092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accent1"/>
              </a:solidFill>
            </a:rPr>
            <a:t>National Development Plan</a:t>
          </a:r>
          <a:endParaRPr lang="en-US" sz="1700" b="1" kern="1200" dirty="0">
            <a:solidFill>
              <a:schemeClr val="accent1"/>
            </a:solidFill>
          </a:endParaRPr>
        </a:p>
      </dsp:txBody>
      <dsp:txXfrm>
        <a:off x="3460499" y="112227"/>
        <a:ext cx="1371888" cy="1350076"/>
      </dsp:txXfrm>
    </dsp:sp>
    <dsp:sp modelId="{6A0B2F3B-9195-491B-BDD4-43192D7C5F6E}">
      <dsp:nvSpPr>
        <dsp:cNvPr id="0" name=""/>
        <dsp:cNvSpPr/>
      </dsp:nvSpPr>
      <dsp:spPr>
        <a:xfrm>
          <a:off x="4941128" y="2743479"/>
          <a:ext cx="1646229" cy="1691792"/>
        </a:xfrm>
        <a:prstGeom prst="ellipse">
          <a:avLst/>
        </a:prstGeom>
        <a:solidFill>
          <a:schemeClr val="accent2">
            <a:hueOff val="297329"/>
            <a:satOff val="957"/>
            <a:lumOff val="-4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accent1"/>
              </a:solidFill>
            </a:rPr>
            <a:t>Island </a:t>
          </a:r>
          <a:r>
            <a:rPr lang="en-US" sz="1700" b="1" kern="1200" dirty="0" err="1" smtClean="0">
              <a:solidFill>
                <a:schemeClr val="accent1"/>
              </a:solidFill>
            </a:rPr>
            <a:t>Masterplans</a:t>
          </a:r>
          <a:endParaRPr lang="en-US" sz="1700" b="1" kern="1200" dirty="0">
            <a:solidFill>
              <a:schemeClr val="accent1"/>
            </a:solidFill>
          </a:endParaRPr>
        </a:p>
      </dsp:txBody>
      <dsp:txXfrm>
        <a:off x="5182213" y="2991236"/>
        <a:ext cx="1164059" cy="1196278"/>
      </dsp:txXfrm>
    </dsp:sp>
    <dsp:sp modelId="{B1AAEBB9-728C-483E-8EB0-80D9F678759C}">
      <dsp:nvSpPr>
        <dsp:cNvPr id="0" name=""/>
        <dsp:cNvSpPr/>
      </dsp:nvSpPr>
      <dsp:spPr>
        <a:xfrm>
          <a:off x="1642241" y="2743479"/>
          <a:ext cx="1772804" cy="1691792"/>
        </a:xfrm>
        <a:prstGeom prst="ellipse">
          <a:avLst/>
        </a:prstGeom>
        <a:solidFill>
          <a:schemeClr val="accent2">
            <a:hueOff val="594658"/>
            <a:satOff val="1914"/>
            <a:lumOff val="-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accent1"/>
              </a:solidFill>
            </a:rPr>
            <a:t>Nassau </a:t>
          </a:r>
          <a:r>
            <a:rPr lang="en-US" sz="1700" b="1" kern="1200" dirty="0" err="1" smtClean="0">
              <a:solidFill>
                <a:schemeClr val="accent1"/>
              </a:solidFill>
            </a:rPr>
            <a:t>Masterplan</a:t>
          </a:r>
          <a:endParaRPr lang="en-US" sz="1700" b="1" kern="1200" dirty="0">
            <a:solidFill>
              <a:schemeClr val="accent1"/>
            </a:solidFill>
          </a:endParaRPr>
        </a:p>
      </dsp:txBody>
      <dsp:txXfrm>
        <a:off x="1901862" y="2991236"/>
        <a:ext cx="1253562" cy="1196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7CD8A378-9CAE-B74D-BF6B-6F0CAFB8DF22}" type="datetimeFigureOut">
              <a:rPr lang="en-US" smtClean="0"/>
              <a:pPr/>
              <a:t>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1D0EEE6E-28BF-5241-9F39-3102C74912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8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1C85CF-0B3E-4408-8707-E1F673DE9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ADF55-BF92-417A-9100-A56C9A5E221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14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503809"/>
            <a:ext cx="7772400" cy="133638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1173" y="3758016"/>
            <a:ext cx="6831724" cy="919087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10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4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264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2691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500369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958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7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500369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958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1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0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58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3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1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6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3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nion Pro"/>
          <a:ea typeface="+mn-ea"/>
          <a:cs typeface="Minion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Minion Pro"/>
          <a:ea typeface="+mn-ea"/>
          <a:cs typeface="Mini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Minion Pro"/>
          <a:ea typeface="+mn-ea"/>
          <a:cs typeface="Mini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2">
              <a:lumMod val="75000"/>
            </a:schemeClr>
          </a:solidFill>
          <a:latin typeface="Minion Pro"/>
          <a:ea typeface="+mn-ea"/>
          <a:cs typeface="Mini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2">
              <a:lumMod val="75000"/>
            </a:schemeClr>
          </a:solidFill>
          <a:latin typeface="Minion Pro"/>
          <a:ea typeface="+mn-ea"/>
          <a:cs typeface="Mini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iadb.org/en/topics/emerging-and-sustainable-cities/implementing-the-emerging-and-sustainable-cities-initiative-approach,7641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039555"/>
            <a:ext cx="9144000" cy="1470025"/>
          </a:xfrm>
          <a:solidFill>
            <a:srgbClr val="114564">
              <a:alpha val="58000"/>
            </a:srgbClr>
          </a:solidFill>
        </p:spPr>
        <p:txBody>
          <a:bodyPr>
            <a:normAutofit/>
          </a:bodyPr>
          <a:lstStyle/>
          <a:p>
            <a:r>
              <a:rPr lang="en-US" sz="4000" dirty="0" smtClean="0"/>
              <a:t>The National Development Plan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916680"/>
            <a:ext cx="9144000" cy="1752600"/>
          </a:xfrm>
          <a:solidFill>
            <a:srgbClr val="005F7F">
              <a:alpha val="36863"/>
            </a:srgb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National Development Plan Secretariat 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7</a:t>
            </a:r>
            <a:r>
              <a:rPr lang="en-US" sz="1800" baseline="30000" dirty="0" smtClean="0">
                <a:solidFill>
                  <a:schemeClr val="bg1"/>
                </a:solidFill>
              </a:rPr>
              <a:t>th</a:t>
            </a:r>
            <a:r>
              <a:rPr lang="en-US" sz="1800" dirty="0" smtClean="0">
                <a:solidFill>
                  <a:schemeClr val="bg1"/>
                </a:solidFill>
              </a:rPr>
              <a:t> January, 2016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22591"/>
          <a:stretch/>
        </p:blipFill>
        <p:spPr>
          <a:xfrm>
            <a:off x="0" y="1355707"/>
            <a:ext cx="8815213" cy="2532205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819147" y="4000278"/>
            <a:ext cx="2224470" cy="20969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lvl="0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 </a:t>
            </a: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comprehensive analysis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of </a:t>
            </a: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the current state of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The Bahamas</a:t>
            </a:r>
          </a:p>
          <a:p>
            <a:pPr marL="164592" lvl="0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Socio</a:t>
            </a: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-Economic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Physical and </a:t>
            </a: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Environmental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Assessment</a:t>
            </a:r>
          </a:p>
          <a:p>
            <a:pPr marL="164592" lvl="0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Institutional and Governance </a:t>
            </a: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Assessment </a:t>
            </a:r>
            <a:endParaRPr lang="en-US" sz="10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lvl="0" indent="-164592">
              <a:lnSpc>
                <a:spcPct val="120000"/>
              </a:lnSpc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indent="-164592">
              <a:spcBef>
                <a:spcPts val="0"/>
              </a:spcBef>
            </a:pPr>
            <a:r>
              <a:rPr lang="en-US" sz="1000" b="1" dirty="0" smtClean="0">
                <a:latin typeface="Century Gothic"/>
                <a:cs typeface="Century Gothic"/>
              </a:rPr>
              <a:t>THE STATE OF THE </a:t>
            </a:r>
            <a:br>
              <a:rPr lang="en-US" sz="1000" b="1" dirty="0" smtClean="0">
                <a:latin typeface="Century Gothic"/>
                <a:cs typeface="Century Gothic"/>
              </a:rPr>
            </a:br>
            <a:r>
              <a:rPr lang="en-US" sz="1000" b="1" dirty="0" smtClean="0">
                <a:latin typeface="Century Gothic"/>
                <a:cs typeface="Century Gothic"/>
              </a:rPr>
              <a:t>NATION REPORT </a:t>
            </a:r>
          </a:p>
          <a:p>
            <a:pPr marL="164592" lvl="0" indent="-164592">
              <a:lnSpc>
                <a:spcPct val="120000"/>
              </a:lnSpc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3269328" y="4006701"/>
            <a:ext cx="2369206" cy="20905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Visioning &amp; Strategy Workshops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Family Island Engagements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Stakeholder Meetings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Ministerial &amp; National Surveys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National Youth Conference 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Engagement Through the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Arts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indent="-164592">
              <a:spcBef>
                <a:spcPts val="0"/>
              </a:spcBef>
            </a:pPr>
            <a:r>
              <a:rPr lang="en-US" sz="1000" b="1" spc="-40" dirty="0" smtClean="0">
                <a:solidFill>
                  <a:srgbClr val="000000"/>
                </a:solidFill>
                <a:latin typeface="Century Gothic"/>
                <a:cs typeface="Century Gothic"/>
              </a:rPr>
              <a:t>THESE WILL SERVE AS ROUTES THROUGH WHICH TO RECEIVE STAKEHOLDER INPUT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indent="-164592">
              <a:spcBef>
                <a:spcPts val="0"/>
              </a:spcBef>
            </a:pP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83647" y="3298934"/>
            <a:ext cx="23127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CONSULTATIVE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0768" y="3294643"/>
            <a:ext cx="257644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FORMULATION </a:t>
            </a:r>
            <a:br>
              <a:rPr lang="en-US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AND </a:t>
            </a: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DRAFTING</a:t>
            </a: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5772831" y="4006701"/>
            <a:ext cx="2531356" cy="16167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Creation of national vision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and </a:t>
            </a:r>
            <a:b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strategy </a:t>
            </a: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documents,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using the</a:t>
            </a:r>
            <a:b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inputs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and ideas of the </a:t>
            </a:r>
            <a:r>
              <a:rPr lang="en-US" sz="1000" dirty="0">
                <a:solidFill>
                  <a:srgbClr val="000000"/>
                </a:solidFill>
                <a:latin typeface="Century Gothic"/>
                <a:cs typeface="Century Gothic"/>
              </a:rPr>
              <a:t>Bahamian stakeholders </a:t>
            </a:r>
            <a:r>
              <a:rPr lang="en-US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and people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lvl="0" indent="-164592">
              <a:spcBef>
                <a:spcPts val="0"/>
              </a:spcBef>
            </a:pPr>
            <a:r>
              <a:rPr lang="en-US" sz="1000" b="1" spc="-10" dirty="0" smtClean="0">
                <a:solidFill>
                  <a:srgbClr val="000000"/>
                </a:solidFill>
                <a:latin typeface="Century Gothic"/>
                <a:cs typeface="Century Gothic"/>
              </a:rPr>
              <a:t>COLLATING IDEAS AND INPUTS </a:t>
            </a:r>
            <a:br>
              <a:rPr lang="en-US" sz="1000" b="1" spc="-1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1000" b="1" spc="-10" dirty="0" smtClean="0">
                <a:solidFill>
                  <a:srgbClr val="000000"/>
                </a:solidFill>
                <a:latin typeface="Century Gothic"/>
                <a:cs typeface="Century Gothic"/>
              </a:rPr>
              <a:t>INTO A COMPREHENSIVE </a:t>
            </a:r>
            <a:r>
              <a:rPr lang="en-US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DOCUMENT THAT WILL BECOME </a:t>
            </a:r>
            <a:br>
              <a:rPr lang="en-US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THE NATIONAL DEVELOPMENT PLAN</a:t>
            </a:r>
          </a:p>
          <a:p>
            <a:pPr marL="164592" indent="-164592">
              <a:lnSpc>
                <a:spcPct val="120000"/>
              </a:lnSpc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indent="-164592">
              <a:spcBef>
                <a:spcPts val="0"/>
              </a:spcBef>
            </a:pP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096958" y="389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VISION 2040:</a:t>
            </a:r>
            <a:b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A PHASED </a:t>
            </a:r>
            <a:r>
              <a:rPr lang="en-US" sz="3200" b="1" kern="0" spc="-150" dirty="0" smtClean="0">
                <a:solidFill>
                  <a:srgbClr val="FFFFFF"/>
                </a:solidFill>
                <a:latin typeface="Century Gothic"/>
                <a:cs typeface="Century Gothic"/>
              </a:rPr>
              <a:t>APPROACH</a:t>
            </a:r>
            <a:endParaRPr lang="en-US" sz="3200" b="1" u="none" strike="noStrike" kern="0" spc="-150" baseline="0" dirty="0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6626" y="3298934"/>
            <a:ext cx="23127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DIAGNOSTIC</a:t>
            </a:r>
            <a:endParaRPr lang="en-US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2502" y="1991396"/>
            <a:ext cx="2312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1.</a:t>
            </a:r>
            <a:endParaRPr lang="en-US" sz="9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87763" y="1991396"/>
            <a:ext cx="2312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2.</a:t>
            </a:r>
            <a:endParaRPr lang="en-US" sz="9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82781" y="1991396"/>
            <a:ext cx="2312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3.</a:t>
            </a:r>
            <a:endParaRPr lang="en-US" sz="9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8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103313" y="0"/>
            <a:ext cx="7772400" cy="1362075"/>
          </a:xfrm>
        </p:spPr>
        <p:txBody>
          <a:bodyPr/>
          <a:lstStyle/>
          <a:p>
            <a:pPr eaLnBrk="1" hangingPunct="1"/>
            <a:r>
              <a:rPr lang="en-CA" altLang="en-US" dirty="0" smtClean="0"/>
              <a:t>Project Governance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2AD2B-73E0-4896-805D-DE8B06E7E8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6" y="1398588"/>
            <a:ext cx="81232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933825" y="3982134"/>
            <a:ext cx="1752600" cy="646331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College of The Bahamas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429001" y="4305300"/>
            <a:ext cx="504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29001" y="3760788"/>
            <a:ext cx="24383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5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81634247"/>
              </p:ext>
            </p:extLst>
          </p:nvPr>
        </p:nvGraphicFramePr>
        <p:xfrm>
          <a:off x="901700" y="1346200"/>
          <a:ext cx="7962899" cy="478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901700" y="228600"/>
            <a:ext cx="55626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</a:t>
            </a:r>
            <a:r>
              <a:rPr kumimoji="0" lang="en-US" altLang="en-US" sz="32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36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NDP: </a:t>
            </a:r>
            <a:br>
              <a:rPr kumimoji="0" lang="en-US" altLang="en-US" sz="36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en-US" sz="36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of the Nation Report</a:t>
            </a:r>
            <a:r>
              <a:rPr kumimoji="0" lang="en-US" altLang="en-US" sz="28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en-US" altLang="en-US" sz="28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en-US" altLang="en-US" sz="28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endParaRPr kumimoji="0" lang="en-US" altLang="en-US" sz="28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544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45EFCF-FED9-4DA6-BA2C-26E3174D7708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00" y="1600200"/>
            <a:ext cx="78549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927100" y="76200"/>
            <a:ext cx="723900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2 NDP:   Community Engagement &amp; Awareness Campaigns</a:t>
            </a:r>
            <a:endParaRPr kumimoji="0" lang="en-US" altLang="en-US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92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800" y="1277937"/>
            <a:ext cx="8458200" cy="502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4400" y="1222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North Andros Engagement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65238"/>
            <a:ext cx="8023778" cy="483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722313" y="1222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South Andros Engagement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" y="1319213"/>
            <a:ext cx="87122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96900" y="160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South Andros Landfill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00" y="1447800"/>
            <a:ext cx="8648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160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Inagua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1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PM\Dropbox\ISland Visits\spanish wells\IMG_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1343878"/>
            <a:ext cx="3302755" cy="23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PM\Dropbox\ISland Visits\spanish wells\IMG_0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53" y="1343878"/>
            <a:ext cx="3294647" cy="23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PM\Dropbox\ISland Visits\spanish wells\IMG_0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3733800"/>
            <a:ext cx="3302755" cy="229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PM\Dropbox\ISland Visits\spanish wells\IMG_0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53" y="3733800"/>
            <a:ext cx="3294647" cy="229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25500" y="20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Spanish Wells, Eleuthera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PM\Dropbox\ISland Visits\governor's harbour\IMG_0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68" y="1447800"/>
            <a:ext cx="2231111" cy="15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PM\Dropbox\ISland Visits\governor's harbour\IMG_0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89" y="2895600"/>
            <a:ext cx="2628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PM\Dropbox\ISland Visits\governor's harbour\IMG_0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89" y="1467470"/>
            <a:ext cx="1849662" cy="12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OPM\Dropbox\ISland Visits\governor's harbour\IMG_03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24953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OPM\Dropbox\ISland Visits\governor's harbour\IMG_03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55" y="2713933"/>
            <a:ext cx="2743200" cy="17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OPM\Dropbox\ISland Visits\governor's harbour\IMG_0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55" y="2796553"/>
            <a:ext cx="2514600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OPM\Dropbox\ISland Visits\governor's harbour\IMG_03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28" y="4613635"/>
            <a:ext cx="3165898" cy="195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OPM\Dropbox\ISland Visits\governor's harbour\IMG_03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55" y="4446702"/>
            <a:ext cx="3352800" cy="20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700236" y="173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Governor’s Harbour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>
          <a:xfrm>
            <a:off x="2819400" y="1676400"/>
            <a:ext cx="3505200" cy="3962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9550"/>
            <a:ext cx="8377178" cy="97155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A New Approach to Developments Planning in The Bahamas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5" name="Group 48"/>
          <p:cNvGrpSpPr/>
          <p:nvPr/>
        </p:nvGrpSpPr>
        <p:grpSpPr>
          <a:xfrm>
            <a:off x="914400" y="1447800"/>
            <a:ext cx="8077200" cy="4765422"/>
            <a:chOff x="0" y="0"/>
            <a:chExt cx="11487571" cy="6827517"/>
          </a:xfrm>
        </p:grpSpPr>
        <p:grpSp>
          <p:nvGrpSpPr>
            <p:cNvPr id="6" name="Group 32"/>
            <p:cNvGrpSpPr/>
            <p:nvPr/>
          </p:nvGrpSpPr>
          <p:grpSpPr>
            <a:xfrm>
              <a:off x="0" y="0"/>
              <a:ext cx="11487571" cy="6827517"/>
              <a:chOff x="0" y="0"/>
              <a:chExt cx="11487570" cy="6827516"/>
            </a:xfrm>
          </p:grpSpPr>
          <p:grpSp>
            <p:nvGrpSpPr>
              <p:cNvPr id="7" name="Group 9"/>
              <p:cNvGrpSpPr/>
              <p:nvPr/>
            </p:nvGrpSpPr>
            <p:grpSpPr>
              <a:xfrm>
                <a:off x="1728887" y="514350"/>
                <a:ext cx="7002295" cy="3873034"/>
                <a:chOff x="0" y="0"/>
                <a:chExt cx="7002294" cy="3873033"/>
              </a:xfrm>
            </p:grpSpPr>
            <p:sp>
              <p:nvSpPr>
                <p:cNvPr id="47" name="Shape 6"/>
                <p:cNvSpPr/>
                <p:nvPr/>
              </p:nvSpPr>
              <p:spPr>
                <a:xfrm>
                  <a:off x="3510279" y="0"/>
                  <a:ext cx="2636929" cy="31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554" y="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63500" cap="flat">
                  <a:solidFill>
                    <a:srgbClr val="E5E5E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48" name="Shape 7"/>
                <p:cNvSpPr/>
                <p:nvPr/>
              </p:nvSpPr>
              <p:spPr>
                <a:xfrm rot="10800000" flipH="1">
                  <a:off x="5051167" y="3561211"/>
                  <a:ext cx="1951128" cy="31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452" y="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63500" cap="flat">
                  <a:solidFill>
                    <a:srgbClr val="E5E5E5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b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49" name="Shape 8"/>
                <p:cNvSpPr/>
                <p:nvPr/>
              </p:nvSpPr>
              <p:spPr>
                <a:xfrm rot="10800000">
                  <a:off x="0" y="3561211"/>
                  <a:ext cx="1874928" cy="311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3592" y="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63500" cap="flat">
                  <a:solidFill>
                    <a:srgbClr val="E5E5E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grpSp>
            <p:nvGrpSpPr>
              <p:cNvPr id="8" name="Group 31"/>
              <p:cNvGrpSpPr/>
              <p:nvPr/>
            </p:nvGrpSpPr>
            <p:grpSpPr>
              <a:xfrm>
                <a:off x="0" y="0"/>
                <a:ext cx="11487570" cy="6827516"/>
                <a:chOff x="0" y="0"/>
                <a:chExt cx="11487569" cy="6827515"/>
              </a:xfrm>
            </p:grpSpPr>
            <p:grpSp>
              <p:nvGrpSpPr>
                <p:cNvPr id="9" name="Group 16"/>
                <p:cNvGrpSpPr/>
                <p:nvPr/>
              </p:nvGrpSpPr>
              <p:grpSpPr>
                <a:xfrm>
                  <a:off x="7694504" y="0"/>
                  <a:ext cx="3793065" cy="3576318"/>
                  <a:chOff x="375562" y="0"/>
                  <a:chExt cx="3793064" cy="3576317"/>
                </a:xfrm>
              </p:grpSpPr>
              <p:grpSp>
                <p:nvGrpSpPr>
                  <p:cNvPr id="10" name="Group 12"/>
                  <p:cNvGrpSpPr/>
                  <p:nvPr/>
                </p:nvGrpSpPr>
                <p:grpSpPr>
                  <a:xfrm>
                    <a:off x="633352" y="0"/>
                    <a:ext cx="1016001" cy="1016000"/>
                    <a:chOff x="0" y="0"/>
                    <a:chExt cx="1016000" cy="1016000"/>
                  </a:xfrm>
                </p:grpSpPr>
                <p:graphicFrame>
                  <p:nvGraphicFramePr>
                    <p:cNvPr id="45" name="Chart 10"/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val="1299487504"/>
                        </p:ext>
                      </p:extLst>
                    </p:nvPr>
                  </p:nvGraphicFramePr>
                  <p:xfrm>
                    <a:off x="0" y="0"/>
                    <a:ext cx="1016000" cy="101600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  <p:sp>
                  <p:nvSpPr>
                    <p:cNvPr id="46" name="Shape 11"/>
                    <p:cNvSpPr/>
                    <p:nvPr/>
                  </p:nvSpPr>
                  <p:spPr>
                    <a:xfrm>
                      <a:off x="72571" y="72571"/>
                      <a:ext cx="870858" cy="8708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ctr">
                      <a:noAutofit/>
                    </a:bodyPr>
                    <a:lstStyle>
                      <a:lvl1pPr defTabSz="5842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1500" cap="all">
                          <a:solidFill>
                            <a:srgbClr val="3483C9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 lvl="0" algn="ctr">
                        <a:defRPr sz="1800" cap="none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 smtClean="0"/>
                        <a:t>$450K</a:t>
                      </a:r>
                      <a:endParaRPr sz="1100" dirty="0"/>
                    </a:p>
                  </p:txBody>
                </p:sp>
              </p:grpSp>
              <p:grpSp>
                <p:nvGrpSpPr>
                  <p:cNvPr id="11" name="Group 15"/>
                  <p:cNvGrpSpPr/>
                  <p:nvPr/>
                </p:nvGrpSpPr>
                <p:grpSpPr>
                  <a:xfrm>
                    <a:off x="375562" y="1083732"/>
                    <a:ext cx="3793064" cy="2492585"/>
                    <a:chOff x="375562" y="80432"/>
                    <a:chExt cx="3793064" cy="2492584"/>
                  </a:xfrm>
                </p:grpSpPr>
                <p:sp>
                  <p:nvSpPr>
                    <p:cNvPr id="43" name="Shape 13"/>
                    <p:cNvSpPr/>
                    <p:nvPr/>
                  </p:nvSpPr>
                  <p:spPr>
                    <a:xfrm>
                      <a:off x="483935" y="947418"/>
                      <a:ext cx="3467944" cy="162559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t">
                      <a:noAutofit/>
                    </a:bodyPr>
                    <a:lstStyle>
                      <a:lvl1pPr defTabSz="58420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4D4D4D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/>
                        <a:t>Concluding work on the SNR, Nationwide Consultation commenced and drafting Vision 2040</a:t>
                      </a:r>
                      <a:endParaRPr sz="1400" dirty="0"/>
                    </a:p>
                  </p:txBody>
                </p:sp>
                <p:sp>
                  <p:nvSpPr>
                    <p:cNvPr id="44" name="Shape 14"/>
                    <p:cNvSpPr/>
                    <p:nvPr/>
                  </p:nvSpPr>
                  <p:spPr>
                    <a:xfrm>
                      <a:off x="375562" y="80432"/>
                      <a:ext cx="3793064" cy="75861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b">
                      <a:noAutofit/>
                    </a:bodyPr>
                    <a:lstStyle>
                      <a:lvl1pPr>
                        <a:lnSpc>
                          <a:spcPct val="100000"/>
                        </a:lnSpc>
                        <a:defRPr sz="2500">
                          <a:solidFill>
                            <a:srgbClr val="3899DC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dirty="0" smtClean="0"/>
                        <a:t>Inclusive National Development</a:t>
                      </a:r>
                      <a:endParaRPr sz="1800" b="1" dirty="0"/>
                    </a:p>
                  </p:txBody>
                </p:sp>
              </p:grpSp>
            </p:grpSp>
            <p:grpSp>
              <p:nvGrpSpPr>
                <p:cNvPr id="12" name="Group 23"/>
                <p:cNvGrpSpPr/>
                <p:nvPr/>
              </p:nvGrpSpPr>
              <p:grpSpPr>
                <a:xfrm>
                  <a:off x="6780052" y="3887600"/>
                  <a:ext cx="4057277" cy="2939915"/>
                  <a:chOff x="-1400842" y="-1"/>
                  <a:chExt cx="4057276" cy="2939913"/>
                </a:xfrm>
              </p:grpSpPr>
              <p:grpSp>
                <p:nvGrpSpPr>
                  <p:cNvPr id="13" name="Group 19"/>
                  <p:cNvGrpSpPr/>
                  <p:nvPr/>
                </p:nvGrpSpPr>
                <p:grpSpPr>
                  <a:xfrm>
                    <a:off x="636647" y="-1"/>
                    <a:ext cx="1016000" cy="1016001"/>
                    <a:chOff x="0" y="-1"/>
                    <a:chExt cx="1015999" cy="1016001"/>
                  </a:xfrm>
                </p:grpSpPr>
                <p:graphicFrame>
                  <p:nvGraphicFramePr>
                    <p:cNvPr id="39" name="Chart 17"/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val="1170777590"/>
                        </p:ext>
                      </p:extLst>
                    </p:nvPr>
                  </p:nvGraphicFramePr>
                  <p:xfrm>
                    <a:off x="0" y="-1"/>
                    <a:ext cx="1015999" cy="1016001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4"/>
                    </a:graphicData>
                  </a:graphic>
                </p:graphicFrame>
                <p:sp>
                  <p:nvSpPr>
                    <p:cNvPr id="40" name="Shape 18"/>
                    <p:cNvSpPr/>
                    <p:nvPr/>
                  </p:nvSpPr>
                  <p:spPr>
                    <a:xfrm>
                      <a:off x="72571" y="72571"/>
                      <a:ext cx="870858" cy="8708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ctr">
                      <a:noAutofit/>
                    </a:bodyPr>
                    <a:lstStyle>
                      <a:lvl1pPr defTabSz="5842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1500" cap="all">
                          <a:solidFill>
                            <a:srgbClr val="3197E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 lvl="0" algn="ctr">
                        <a:defRPr sz="1800" cap="none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 smtClean="0"/>
                        <a:t>$750K</a:t>
                      </a:r>
                      <a:endParaRPr sz="1100" dirty="0"/>
                    </a:p>
                  </p:txBody>
                </p:sp>
              </p:grpSp>
              <p:grpSp>
                <p:nvGrpSpPr>
                  <p:cNvPr id="14" name="Group 22"/>
                  <p:cNvGrpSpPr/>
                  <p:nvPr/>
                </p:nvGrpSpPr>
                <p:grpSpPr>
                  <a:xfrm>
                    <a:off x="-1400842" y="664076"/>
                    <a:ext cx="4057276" cy="2275836"/>
                    <a:chOff x="-1400842" y="-326523"/>
                    <a:chExt cx="4057276" cy="2275833"/>
                  </a:xfrm>
                </p:grpSpPr>
                <p:sp>
                  <p:nvSpPr>
                    <p:cNvPr id="37" name="Shape 20"/>
                    <p:cNvSpPr/>
                    <p:nvPr/>
                  </p:nvSpPr>
                  <p:spPr>
                    <a:xfrm>
                      <a:off x="-1400842" y="540462"/>
                      <a:ext cx="4057276" cy="140884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t">
                      <a:noAutofit/>
                    </a:bodyPr>
                    <a:lstStyle>
                      <a:lvl1pPr defTabSz="58420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4D4D4D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lvl="0"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dirty="0" smtClean="0"/>
                        <a:t>Working towards ecosystem valuation, consultation, education and Master Plan</a:t>
                      </a:r>
                      <a:endParaRPr sz="1400" dirty="0"/>
                    </a:p>
                  </p:txBody>
                </p:sp>
                <p:sp>
                  <p:nvSpPr>
                    <p:cNvPr id="38" name="Shape 21"/>
                    <p:cNvSpPr/>
                    <p:nvPr/>
                  </p:nvSpPr>
                  <p:spPr>
                    <a:xfrm>
                      <a:off x="-678127" y="-326523"/>
                      <a:ext cx="3334561" cy="88328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b">
                      <a:noAutofit/>
                    </a:bodyPr>
                    <a:lstStyle>
                      <a:lvl1pPr>
                        <a:lnSpc>
                          <a:spcPct val="100000"/>
                        </a:lnSpc>
                        <a:defRPr sz="2500">
                          <a:solidFill>
                            <a:srgbClr val="3899DC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/>
                        <a:t>Pilot Project for Island Development</a:t>
                      </a:r>
                      <a:endParaRPr sz="1400" b="1" dirty="0"/>
                    </a:p>
                  </p:txBody>
                </p:sp>
              </p:grpSp>
            </p:grpSp>
            <p:grpSp>
              <p:nvGrpSpPr>
                <p:cNvPr id="24" name="Group 30"/>
                <p:cNvGrpSpPr/>
                <p:nvPr/>
              </p:nvGrpSpPr>
              <p:grpSpPr>
                <a:xfrm>
                  <a:off x="0" y="3893119"/>
                  <a:ext cx="3361055" cy="2647591"/>
                  <a:chOff x="0" y="0"/>
                  <a:chExt cx="3361055" cy="2647589"/>
                </a:xfrm>
              </p:grpSpPr>
              <p:grpSp>
                <p:nvGrpSpPr>
                  <p:cNvPr id="25" name="Group 26"/>
                  <p:cNvGrpSpPr/>
                  <p:nvPr/>
                </p:nvGrpSpPr>
                <p:grpSpPr>
                  <a:xfrm>
                    <a:off x="634999" y="0"/>
                    <a:ext cx="1016001" cy="1016000"/>
                    <a:chOff x="0" y="0"/>
                    <a:chExt cx="1016000" cy="1016000"/>
                  </a:xfrm>
                </p:grpSpPr>
                <p:graphicFrame>
                  <p:nvGraphicFramePr>
                    <p:cNvPr id="33" name="Chart 24"/>
                    <p:cNvGraphicFramePr/>
                    <p:nvPr>
                      <p:extLst>
                        <p:ext uri="{D42A27DB-BD31-4B8C-83A1-F6EECF244321}">
                          <p14:modId xmlns:p14="http://schemas.microsoft.com/office/powerpoint/2010/main" val="2547099772"/>
                        </p:ext>
                      </p:extLst>
                    </p:nvPr>
                  </p:nvGraphicFramePr>
                  <p:xfrm>
                    <a:off x="0" y="0"/>
                    <a:ext cx="1016000" cy="101600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5"/>
                    </a:graphicData>
                  </a:graphic>
                </p:graphicFrame>
                <p:sp>
                  <p:nvSpPr>
                    <p:cNvPr id="34" name="Shape 25"/>
                    <p:cNvSpPr/>
                    <p:nvPr/>
                  </p:nvSpPr>
                  <p:spPr>
                    <a:xfrm>
                      <a:off x="72571" y="72571"/>
                      <a:ext cx="870858" cy="8708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ctr">
                      <a:noAutofit/>
                    </a:bodyPr>
                    <a:lstStyle>
                      <a:lvl1pPr defTabSz="584200">
                        <a:lnSpc>
                          <a:spcPct val="100000"/>
                        </a:lnSpc>
                        <a:spcBef>
                          <a:spcPts val="0"/>
                        </a:spcBef>
                        <a:defRPr sz="1500" cap="all">
                          <a:solidFill>
                            <a:srgbClr val="72B0D7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 lvl="0" algn="ctr">
                        <a:defRPr sz="1800" cap="none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 smtClean="0"/>
                        <a:t>$1.1M</a:t>
                      </a:r>
                      <a:endParaRPr sz="1100" dirty="0"/>
                    </a:p>
                  </p:txBody>
                </p:sp>
              </p:grpSp>
              <p:grpSp>
                <p:nvGrpSpPr>
                  <p:cNvPr id="26" name="Group 29"/>
                  <p:cNvGrpSpPr/>
                  <p:nvPr/>
                </p:nvGrpSpPr>
                <p:grpSpPr>
                  <a:xfrm>
                    <a:off x="0" y="875304"/>
                    <a:ext cx="3361055" cy="1772285"/>
                    <a:chOff x="0" y="-109777"/>
                    <a:chExt cx="3361055" cy="1772283"/>
                  </a:xfrm>
                </p:grpSpPr>
                <p:sp>
                  <p:nvSpPr>
                    <p:cNvPr id="31" name="Shape 27"/>
                    <p:cNvSpPr/>
                    <p:nvPr/>
                  </p:nvSpPr>
                  <p:spPr>
                    <a:xfrm>
                      <a:off x="0" y="773505"/>
                      <a:ext cx="3361055" cy="88900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t">
                      <a:noAutofit/>
                    </a:bodyPr>
                    <a:lstStyle>
                      <a:lvl1pPr defTabSz="584200">
                        <a:lnSpc>
                          <a:spcPct val="12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4D4D4D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 smtClean="0"/>
                        <a:t>Baseline data, Diagnostic, Action Plan for the City of Nassau, Urban Lab planned</a:t>
                      </a:r>
                      <a:endParaRPr sz="1100" dirty="0"/>
                    </a:p>
                  </p:txBody>
                </p:sp>
                <p:sp>
                  <p:nvSpPr>
                    <p:cNvPr id="32" name="Shape 28"/>
                    <p:cNvSpPr/>
                    <p:nvPr/>
                  </p:nvSpPr>
                  <p:spPr>
                    <a:xfrm>
                      <a:off x="0" y="-109777"/>
                      <a:ext cx="3001106" cy="88328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b">
                      <a:noAutofit/>
                    </a:bodyPr>
                    <a:lstStyle>
                      <a:lvl1pPr>
                        <a:lnSpc>
                          <a:spcPct val="100000"/>
                        </a:lnSpc>
                        <a:defRPr sz="2500">
                          <a:solidFill>
                            <a:srgbClr val="3899DC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lvl1pPr>
                    </a:lstStyle>
                    <a:p>
                      <a:pPr lv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400" b="1" dirty="0" smtClean="0"/>
                        <a:t>Pilot Project for Urban Development</a:t>
                      </a:r>
                      <a:endParaRPr sz="1400" b="1" dirty="0"/>
                    </a:p>
                  </p:txBody>
                </p:sp>
              </p:grpSp>
            </p:grpSp>
          </p:grpSp>
        </p:grpSp>
        <p:grpSp>
          <p:nvGrpSpPr>
            <p:cNvPr id="27" name="Group 47"/>
            <p:cNvGrpSpPr/>
            <p:nvPr/>
          </p:nvGrpSpPr>
          <p:grpSpPr>
            <a:xfrm>
              <a:off x="3234058" y="757051"/>
              <a:ext cx="3998778" cy="4877992"/>
              <a:chOff x="0" y="0"/>
              <a:chExt cx="3998776" cy="4877990"/>
            </a:xfrm>
          </p:grpSpPr>
          <p:grpSp>
            <p:nvGrpSpPr>
              <p:cNvPr id="28" name="Group 36"/>
              <p:cNvGrpSpPr/>
              <p:nvPr/>
            </p:nvGrpSpPr>
            <p:grpSpPr>
              <a:xfrm>
                <a:off x="1201763" y="2524521"/>
                <a:ext cx="1146724" cy="2353470"/>
                <a:chOff x="0" y="0"/>
                <a:chExt cx="1146723" cy="2353468"/>
              </a:xfrm>
            </p:grpSpPr>
            <p:sp>
              <p:nvSpPr>
                <p:cNvPr id="21" name="Shape 33"/>
                <p:cNvSpPr/>
                <p:nvPr/>
              </p:nvSpPr>
              <p:spPr>
                <a:xfrm>
                  <a:off x="360315" y="0"/>
                  <a:ext cx="566342" cy="23534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828" y="0"/>
                      </a:moveTo>
                      <a:cubicBezTo>
                        <a:pt x="5677" y="2119"/>
                        <a:pt x="5424" y="4236"/>
                        <a:pt x="5025" y="6353"/>
                      </a:cubicBezTo>
                      <a:cubicBezTo>
                        <a:pt x="4068" y="11443"/>
                        <a:pt x="2390" y="16527"/>
                        <a:pt x="0" y="21600"/>
                      </a:cubicBezTo>
                      <a:lnTo>
                        <a:pt x="21600" y="21600"/>
                      </a:lnTo>
                      <a:cubicBezTo>
                        <a:pt x="19925" y="18780"/>
                        <a:pt x="18379" y="16004"/>
                        <a:pt x="17044" y="13259"/>
                      </a:cubicBezTo>
                      <a:cubicBezTo>
                        <a:pt x="14904" y="8857"/>
                        <a:pt x="13432" y="4510"/>
                        <a:pt x="12518" y="135"/>
                      </a:cubicBezTo>
                      <a:cubicBezTo>
                        <a:pt x="10279" y="130"/>
                        <a:pt x="8047" y="79"/>
                        <a:pt x="5828" y="0"/>
                      </a:cubicBez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22" name="Shape 34"/>
                <p:cNvSpPr/>
                <p:nvPr/>
              </p:nvSpPr>
              <p:spPr>
                <a:xfrm>
                  <a:off x="0" y="738509"/>
                  <a:ext cx="632222" cy="723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390" y="0"/>
                      </a:moveTo>
                      <a:cubicBezTo>
                        <a:pt x="2331" y="926"/>
                        <a:pt x="1182" y="1733"/>
                        <a:pt x="0" y="2466"/>
                      </a:cubicBezTo>
                      <a:cubicBezTo>
                        <a:pt x="1609" y="4142"/>
                        <a:pt x="3218" y="5814"/>
                        <a:pt x="4827" y="7492"/>
                      </a:cubicBezTo>
                      <a:cubicBezTo>
                        <a:pt x="9332" y="12190"/>
                        <a:pt x="13841" y="16894"/>
                        <a:pt x="18346" y="21600"/>
                      </a:cubicBezTo>
                      <a:lnTo>
                        <a:pt x="21600" y="11891"/>
                      </a:lnTo>
                      <a:cubicBezTo>
                        <a:pt x="19974" y="10936"/>
                        <a:pt x="18378" y="9976"/>
                        <a:pt x="16800" y="9010"/>
                      </a:cubicBezTo>
                      <a:cubicBezTo>
                        <a:pt x="12138" y="6156"/>
                        <a:pt x="7687" y="3154"/>
                        <a:pt x="3390" y="0"/>
                      </a:cubicBez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  <p:sp>
              <p:nvSpPr>
                <p:cNvPr id="23" name="Shape 35"/>
                <p:cNvSpPr/>
                <p:nvPr/>
              </p:nvSpPr>
              <p:spPr>
                <a:xfrm>
                  <a:off x="706589" y="405568"/>
                  <a:ext cx="440135" cy="538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425" y="0"/>
                      </a:moveTo>
                      <a:cubicBezTo>
                        <a:pt x="14313" y="2851"/>
                        <a:pt x="10164" y="5678"/>
                        <a:pt x="5843" y="8382"/>
                      </a:cubicBezTo>
                      <a:cubicBezTo>
                        <a:pt x="3921" y="9586"/>
                        <a:pt x="1973" y="10779"/>
                        <a:pt x="0" y="11977"/>
                      </a:cubicBezTo>
                      <a:lnTo>
                        <a:pt x="1850" y="21600"/>
                      </a:lnTo>
                      <a:cubicBezTo>
                        <a:pt x="7692" y="16150"/>
                        <a:pt x="13540" y="10706"/>
                        <a:pt x="19380" y="5265"/>
                      </a:cubicBezTo>
                      <a:cubicBezTo>
                        <a:pt x="20120" y="4575"/>
                        <a:pt x="20860" y="3887"/>
                        <a:pt x="21600" y="3197"/>
                      </a:cubicBezTo>
                      <a:cubicBezTo>
                        <a:pt x="20462" y="2166"/>
                        <a:pt x="19401" y="1103"/>
                        <a:pt x="18425" y="0"/>
                      </a:cubicBezTo>
                      <a:close/>
                    </a:path>
                  </a:pathLst>
                </a:custGeom>
                <a:solidFill>
                  <a:srgbClr val="B9B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grpSp>
            <p:nvGrpSpPr>
              <p:cNvPr id="29" name="Group 46"/>
              <p:cNvGrpSpPr/>
              <p:nvPr/>
            </p:nvGrpSpPr>
            <p:grpSpPr>
              <a:xfrm>
                <a:off x="-1" y="0"/>
                <a:ext cx="3998778" cy="3486239"/>
                <a:chOff x="0" y="0"/>
                <a:chExt cx="3998776" cy="3486238"/>
              </a:xfrm>
            </p:grpSpPr>
            <p:grpSp>
              <p:nvGrpSpPr>
                <p:cNvPr id="30" name="Group 39"/>
                <p:cNvGrpSpPr/>
                <p:nvPr/>
              </p:nvGrpSpPr>
              <p:grpSpPr>
                <a:xfrm>
                  <a:off x="632478" y="0"/>
                  <a:ext cx="2540001" cy="2540000"/>
                  <a:chOff x="0" y="0"/>
                  <a:chExt cx="2540000" cy="2540000"/>
                </a:xfrm>
              </p:grpSpPr>
              <p:sp>
                <p:nvSpPr>
                  <p:cNvPr id="19" name="Shape 37"/>
                  <p:cNvSpPr/>
                  <p:nvPr/>
                </p:nvSpPr>
                <p:spPr>
                  <a:xfrm>
                    <a:off x="0" y="0"/>
                    <a:ext cx="2540000" cy="25400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defTabSz="410751">
                      <a:spcBef>
                        <a:spcPts val="0"/>
                      </a:spcBef>
                      <a:defRPr sz="2500" cap="all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  <a:endParaRPr dirty="0"/>
                  </a:p>
                </p:txBody>
              </p:sp>
              <p:sp>
                <p:nvSpPr>
                  <p:cNvPr id="20" name="Shape 38"/>
                  <p:cNvSpPr/>
                  <p:nvPr/>
                </p:nvSpPr>
                <p:spPr>
                  <a:xfrm>
                    <a:off x="126201" y="1032937"/>
                    <a:ext cx="2287597" cy="47412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2500" cap="all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lvl1pPr>
                  </a:lstStyle>
                  <a:p>
                    <a:pPr lvl="0" algn="ctr">
                      <a:defRPr sz="1800" cap="none">
                        <a:solidFill>
                          <a:srgbClr val="000000"/>
                        </a:solidFill>
                      </a:defRPr>
                    </a:pPr>
                    <a:r>
                      <a:rPr lang="en-US" sz="1800" dirty="0" smtClean="0">
                        <a:solidFill>
                          <a:schemeClr val="bg1"/>
                        </a:solidFill>
                      </a:rPr>
                      <a:t>National Development Plan</a:t>
                    </a:r>
                    <a:endParaRPr sz="18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5" name="Group 42"/>
                <p:cNvGrpSpPr/>
                <p:nvPr/>
              </p:nvGrpSpPr>
              <p:grpSpPr>
                <a:xfrm>
                  <a:off x="-1" y="1962238"/>
                  <a:ext cx="1524002" cy="1524001"/>
                  <a:chOff x="0" y="0"/>
                  <a:chExt cx="1524000" cy="1524000"/>
                </a:xfrm>
              </p:grpSpPr>
              <p:sp>
                <p:nvSpPr>
                  <p:cNvPr id="17" name="Shape 40"/>
                  <p:cNvSpPr/>
                  <p:nvPr/>
                </p:nvSpPr>
                <p:spPr>
                  <a:xfrm>
                    <a:off x="0" y="0"/>
                    <a:ext cx="1524001" cy="15240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Shape 41"/>
                  <p:cNvSpPr/>
                  <p:nvPr/>
                </p:nvSpPr>
                <p:spPr>
                  <a:xfrm>
                    <a:off x="127000" y="315995"/>
                    <a:ext cx="1270000" cy="8920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500" cap="all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 lvl="0" algn="ctr">
                      <a:defRPr sz="1800" cap="none">
                        <a:solidFill>
                          <a:srgbClr val="000000"/>
                        </a:solidFill>
                      </a:defRPr>
                    </a:pPr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Sustainable Nassau</a:t>
                    </a:r>
                    <a:endParaRPr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6" name="Group 45"/>
                <p:cNvGrpSpPr/>
                <p:nvPr/>
              </p:nvGrpSpPr>
              <p:grpSpPr>
                <a:xfrm>
                  <a:off x="2093776" y="1579031"/>
                  <a:ext cx="1905001" cy="1905001"/>
                  <a:chOff x="0" y="0"/>
                  <a:chExt cx="1905000" cy="1905000"/>
                </a:xfrm>
              </p:grpSpPr>
              <p:sp>
                <p:nvSpPr>
                  <p:cNvPr id="15" name="Shape 43"/>
                  <p:cNvSpPr/>
                  <p:nvPr/>
                </p:nvSpPr>
                <p:spPr>
                  <a:xfrm>
                    <a:off x="0" y="0"/>
                    <a:ext cx="1905000" cy="19050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50000"/>
                    </a:schemeClr>
                  </a:solidFill>
                  <a:ln w="12700" cap="flat">
                    <a:solidFill>
                      <a:schemeClr val="accent3">
                        <a:lumMod val="60000"/>
                        <a:lumOff val="40000"/>
                      </a:schemeClr>
                    </a:solidFill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Shape 44"/>
                  <p:cNvSpPr/>
                  <p:nvPr/>
                </p:nvSpPr>
                <p:spPr>
                  <a:xfrm>
                    <a:off x="127000" y="444500"/>
                    <a:ext cx="1651000" cy="101600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noAutofit/>
                  </a:bodyPr>
                  <a:lstStyle>
                    <a:lvl1pPr defTabSz="584200">
                      <a:lnSpc>
                        <a:spcPct val="100000"/>
                      </a:lnSpc>
                      <a:spcBef>
                        <a:spcPts val="0"/>
                      </a:spcBef>
                      <a:defRPr sz="1500" cap="all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defRPr>
                    </a:lvl1pPr>
                  </a:lstStyle>
                  <a:p>
                    <a:pPr lvl="0" algn="ctr">
                      <a:defRPr sz="1800" cap="none">
                        <a:solidFill>
                          <a:srgbClr val="000000"/>
                        </a:solidFill>
                      </a:defRPr>
                    </a:pPr>
                    <a:r>
                      <a:rPr lang="en-US" sz="1100" dirty="0" smtClean="0">
                        <a:solidFill>
                          <a:schemeClr val="bg1"/>
                        </a:solidFill>
                      </a:rPr>
                      <a:t>Andros Master Plan</a:t>
                    </a:r>
                    <a:endParaRPr sz="11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3" name="Oval 2"/>
          <p:cNvSpPr/>
          <p:nvPr/>
        </p:nvSpPr>
        <p:spPr>
          <a:xfrm>
            <a:off x="342900" y="1362076"/>
            <a:ext cx="2178844" cy="2040824"/>
          </a:xfrm>
          <a:prstGeom prst="ellipse">
            <a:avLst/>
          </a:prstGeom>
          <a:solidFill>
            <a:srgbClr val="FFCC0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Supported by new governance arrangements (Centre of Government - $50K) and IFMS loan ($3M)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OPM\Dropbox\ISland Visits\rock sound\IMG_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3734153" cy="203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PM\Dropbox\ISland Visits\rock sound\IMG_0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6836"/>
            <a:ext cx="3276600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OPM\Dropbox\ISland Visits\rock sound\IMG_0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27660"/>
            <a:ext cx="20955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OPM\Dropbox\ISland Visits\rock sound\IMG_04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44" y="3868132"/>
            <a:ext cx="3376554" cy="21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OPM\Pictures\Photos for SNR\Iphone 2170 - Cop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40302"/>
            <a:ext cx="17526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OPM\Pictures\Photos for SNR\Iphone 21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0600"/>
            <a:ext cx="2038350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OPM\Pictures\Photos for SNR\Iphone 21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27895"/>
            <a:ext cx="1435296" cy="191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OPM\Pictures\Photos for SNR\Iphone 21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51" y="4853781"/>
            <a:ext cx="2009775" cy="150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09953" y="2571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Rock Sound, Eleuthera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722313" y="1397000"/>
            <a:ext cx="7772400" cy="4406899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Roadmap for the future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Vision for The Bahamas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Identify short, medium and long term goals and strategies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Key indicators of success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Be monitored</a:t>
            </a:r>
            <a:endParaRPr lang="en-US" sz="28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0A3AF9-2867-418E-9DBE-FEE630081BF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90600" y="228600"/>
            <a:ext cx="66294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Phase 3: Completion of the  National Development Plan</a:t>
            </a:r>
            <a:endParaRPr kumimoji="0" lang="en-US" altLang="en-US" sz="32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241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20466"/>
          <a:stretch/>
        </p:blipFill>
        <p:spPr>
          <a:xfrm>
            <a:off x="0" y="1385661"/>
            <a:ext cx="2048933" cy="119596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096958" y="389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KEYS TO SUCCESSFUL </a:t>
            </a:r>
            <a:b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32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IMPLEMENTATION OF PROJECT</a:t>
            </a:r>
            <a:endParaRPr lang="en-US" sz="3200" b="1" u="none" strike="noStrike" kern="0" spc="-150" baseline="0" dirty="0" smtClean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3966"/>
          <a:stretch/>
        </p:blipFill>
        <p:spPr>
          <a:xfrm>
            <a:off x="1" y="2694893"/>
            <a:ext cx="2048931" cy="11959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3966"/>
          <a:stretch/>
        </p:blipFill>
        <p:spPr>
          <a:xfrm>
            <a:off x="1" y="4004127"/>
            <a:ext cx="2048931" cy="11959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33966"/>
          <a:stretch/>
        </p:blipFill>
        <p:spPr>
          <a:xfrm>
            <a:off x="1" y="5313360"/>
            <a:ext cx="2048931" cy="11959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008" y="1637380"/>
            <a:ext cx="2161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RISK: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008" y="2956473"/>
            <a:ext cx="2161169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MITIGANT ONE: </a:t>
            </a:r>
            <a:endParaRPr lang="en-US" sz="2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4" name="Content Placeholder 3"/>
          <p:cNvSpPr txBox="1">
            <a:spLocks/>
          </p:cNvSpPr>
          <p:nvPr/>
        </p:nvSpPr>
        <p:spPr>
          <a:xfrm>
            <a:off x="2163173" y="1611392"/>
            <a:ext cx="6667560" cy="7000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IMPLEMENTATION OF THE POLICY REFORM </a:t>
            </a:r>
            <a:b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</a:br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NECESSARY TO INSTITUTIONALIZE PLANNING</a:t>
            </a:r>
            <a:endParaRPr lang="en-US" sz="11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lvl="0" indent="-164592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Major change in public policy formulation processes in The Bahamas (operational, cultural</a:t>
            </a:r>
            <a:r>
              <a:rPr lang="en-US" sz="1100" dirty="0" smtClean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11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08" y="4228489"/>
            <a:ext cx="2161169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MITIGANT TWO: </a:t>
            </a:r>
            <a:endParaRPr lang="en-US" sz="2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08" y="5525905"/>
            <a:ext cx="2161169" cy="79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MITIGANT THREE: </a:t>
            </a:r>
            <a:endParaRPr lang="en-US" sz="2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2163173" y="2834938"/>
            <a:ext cx="6667560" cy="8668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CENTRE OF GOVERNMENT APPROACH TO THE PLANNING</a:t>
            </a:r>
            <a:endParaRPr lang="en-US" sz="11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lvl="0" indent="-164592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Within the Office of the Prime Minister (OPM) and will be legislated</a:t>
            </a:r>
          </a:p>
          <a:p>
            <a:pPr marL="164592" lvl="0" indent="-164592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Development of a planning and implementation monitoring tool and a governance mechanism to ensure that planning and execution occurs</a:t>
            </a:r>
          </a:p>
        </p:txBody>
      </p:sp>
      <p:sp>
        <p:nvSpPr>
          <p:cNvPr id="23" name="Content Placeholder 3"/>
          <p:cNvSpPr txBox="1">
            <a:spLocks/>
          </p:cNvSpPr>
          <p:nvPr/>
        </p:nvSpPr>
        <p:spPr>
          <a:xfrm>
            <a:off x="2163173" y="4228489"/>
            <a:ext cx="6667560" cy="659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WIDE CONSULTATION AND STAKEHOLDER APPROACH</a:t>
            </a:r>
            <a:endParaRPr lang="en-US" sz="11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64592" lvl="0" indent="-164592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Our job is to ensure that all stakeholders understand that this planning approach </a:t>
            </a:r>
            <a:r>
              <a:rPr lang="en-US" sz="1100" dirty="0" smtClean="0">
                <a:solidFill>
                  <a:srgbClr val="000000"/>
                </a:solidFill>
                <a:latin typeface="Century Gothic"/>
                <a:cs typeface="Century Gothic"/>
              </a:rPr>
              <a:t/>
            </a:r>
            <a:br>
              <a:rPr lang="en-US" sz="11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1100" dirty="0" smtClean="0">
                <a:solidFill>
                  <a:srgbClr val="000000"/>
                </a:solidFill>
                <a:latin typeface="Century Gothic"/>
                <a:cs typeface="Century Gothic"/>
              </a:rPr>
              <a:t>and the </a:t>
            </a:r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execution of the agreed plan is vital for the future of The Bahamas</a:t>
            </a:r>
          </a:p>
        </p:txBody>
      </p:sp>
      <p:sp>
        <p:nvSpPr>
          <p:cNvPr id="28" name="Content Placeholder 3"/>
          <p:cNvSpPr txBox="1">
            <a:spLocks/>
          </p:cNvSpPr>
          <p:nvPr/>
        </p:nvSpPr>
        <p:spPr>
          <a:xfrm>
            <a:off x="2163173" y="5640807"/>
            <a:ext cx="6667560" cy="5039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BUILD CAPACITY IN PLANNING AND ENSURE THAT THERE IS A </a:t>
            </a:r>
            <a:b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</a:br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“STRATEGIC PLANNING SPACE” IN PUBLIC ADMINISTRATION</a:t>
            </a:r>
            <a:endParaRPr lang="en-US" sz="13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" y="6509325"/>
            <a:ext cx="1375832" cy="210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Risks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06254-4371-9C4E-A794-DF56357C808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362075"/>
          </a:xfrm>
        </p:spPr>
        <p:txBody>
          <a:bodyPr/>
          <a:lstStyle/>
          <a:p>
            <a:r>
              <a:rPr lang="en-US" dirty="0" smtClean="0"/>
              <a:t>Andros </a:t>
            </a:r>
            <a:r>
              <a:rPr lang="en-US" dirty="0" err="1" smtClean="0"/>
              <a:t>Ecosytem</a:t>
            </a:r>
            <a:r>
              <a:rPr lang="en-US" dirty="0" smtClean="0"/>
              <a:t> Services Master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1362076"/>
            <a:ext cx="4611687" cy="4606924"/>
          </a:xfrm>
        </p:spPr>
        <p:txBody>
          <a:bodyPr>
            <a:normAutofit fontScale="92500" lnSpcReduction="10000"/>
          </a:bodyPr>
          <a:lstStyle/>
          <a:p>
            <a:pPr marL="285750" lvl="1">
              <a:lnSpc>
                <a:spcPct val="110000"/>
              </a:lnSpc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Measurement of economic value of Andros ecosystem services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Developing realistic development scenario  with </a:t>
            </a:r>
            <a:r>
              <a:rPr lang="en-US" sz="1600" dirty="0" err="1" smtClean="0">
                <a:solidFill>
                  <a:schemeClr val="tx1"/>
                </a:solidFill>
              </a:rPr>
              <a:t>Androsians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Assess alternative development scenarios (tradeoffs) for Andros based on the islands natural capital and climate resilient coastal zone management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Propose a viable physical development plan which optimizes the economic value of natural capital through sustainable use.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Agreement signed February 2018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TAC formed and active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chemeClr val="tx1"/>
                </a:solidFill>
              </a:rPr>
              <a:t>NatCap</a:t>
            </a:r>
            <a:r>
              <a:rPr lang="en-US" sz="1600" dirty="0" smtClean="0">
                <a:solidFill>
                  <a:schemeClr val="tx1"/>
                </a:solidFill>
              </a:rPr>
              <a:t> working to get baseline data from TAC and other stakeholders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Engaging two other consulting firms</a:t>
            </a:r>
          </a:p>
          <a:p>
            <a:pPr marL="685800" lvl="1">
              <a:buFont typeface="Arial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Local stakeholder engagement and education</a:t>
            </a:r>
          </a:p>
          <a:p>
            <a:pPr marL="685800" lvl="1">
              <a:buFont typeface="Arial"/>
              <a:buChar char="•"/>
            </a:pPr>
            <a:r>
              <a:rPr lang="en-US" sz="1200" dirty="0" err="1" smtClean="0">
                <a:solidFill>
                  <a:schemeClr val="tx1"/>
                </a:solidFill>
              </a:rPr>
              <a:t>Masterplan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Placeholder 6" descr="IMG_20140611_1403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1" r="31251"/>
          <a:stretch>
            <a:fillRect/>
          </a:stretch>
        </p:blipFill>
        <p:spPr bwMode="auto">
          <a:xfrm>
            <a:off x="5334000" y="1752600"/>
            <a:ext cx="203200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Placeholder 7" descr="IMG_20140611_1448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7626"/>
          <a:stretch>
            <a:fillRect/>
          </a:stretch>
        </p:blipFill>
        <p:spPr bwMode="auto">
          <a:xfrm flipH="1">
            <a:off x="6096000" y="3657600"/>
            <a:ext cx="1384804" cy="208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4" descr="IMG_20140611_1232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1" r="31251"/>
          <a:stretch>
            <a:fillRect/>
          </a:stretch>
        </p:blipFill>
        <p:spPr bwMode="auto">
          <a:xfrm flipH="1">
            <a:off x="7455425" y="1810499"/>
            <a:ext cx="1350019" cy="202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4" descr="IMG_20140611_11323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1" r="31251"/>
          <a:stretch>
            <a:fillRect/>
          </a:stretch>
        </p:blipFill>
        <p:spPr bwMode="auto">
          <a:xfrm flipH="1">
            <a:off x="7467600" y="3886200"/>
            <a:ext cx="1219200" cy="183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80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11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3033" y="1905000"/>
            <a:ext cx="416136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64286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http://www.naturalcapitalproject.org/pubs/Belize_InVEST_scenarios_case_study.pdf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282700" y="3175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cap="all" dirty="0" smtClean="0">
                <a:latin typeface="+mj-lt"/>
                <a:ea typeface="+mj-ea"/>
                <a:cs typeface="+mj-cs"/>
              </a:rPr>
              <a:t>Example from Belize</a:t>
            </a:r>
          </a:p>
        </p:txBody>
      </p:sp>
    </p:spTree>
    <p:extLst>
      <p:ext uri="{BB962C8B-B14F-4D97-AF65-F5344CB8AC3E}">
        <p14:creationId xmlns:p14="http://schemas.microsoft.com/office/powerpoint/2010/main" val="22117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Expected outcomes from Andros Project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Understand the valuation of Andros’ natural and social </a:t>
            </a:r>
            <a:r>
              <a:rPr lang="en-US" dirty="0" smtClean="0">
                <a:solidFill>
                  <a:schemeClr val="tx1"/>
                </a:solidFill>
              </a:rPr>
              <a:t>resources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Explore the various development scenarios for Andros and understand the trade offs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I develop this, I lose this, </a:t>
            </a:r>
            <a:r>
              <a:rPr lang="en-US" dirty="0" err="1" smtClean="0">
                <a:solidFill>
                  <a:schemeClr val="tx1"/>
                </a:solidFill>
              </a:rPr>
              <a:t>etc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Make a decision about a development path for Andros (North, Central, South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Understand the costs of development and infrastructure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Template of other island planning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48483" name="Picture 3" descr="Fases de una ciudad en IC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483647" y="0"/>
            <a:ext cx="7067550" cy="52482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62200" y="5992378"/>
            <a:ext cx="4038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Source:  IDB http://www.iadb.org/en/topics/emerging-and-sustainable-cities/implementing-the-emerging-and-sustainable-cities-initiative-approach,7641.html </a:t>
            </a:r>
            <a:endParaRPr lang="en-US" sz="105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458200" cy="437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7620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Sustainable Nassau Project 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58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22313" y="1562101"/>
            <a:ext cx="7772400" cy="4343400"/>
          </a:xfrm>
        </p:spPr>
        <p:txBody>
          <a:bodyPr anchor="t">
            <a:normAutofit fontScale="92500" lnSpcReduction="10000"/>
          </a:bodyPr>
          <a:lstStyle/>
          <a:p>
            <a:pPr marL="520700" indent="-520700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3600" dirty="0" smtClean="0">
                <a:solidFill>
                  <a:schemeClr val="tx1"/>
                </a:solidFill>
              </a:rPr>
              <a:t>Effectively plan for an increasingly urbanized Nassau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Sanitation, transportation, urban development and housing, citizen security</a:t>
            </a:r>
          </a:p>
          <a:p>
            <a:pPr marL="406400" indent="-40640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Coordinate with other initiatives</a:t>
            </a:r>
          </a:p>
          <a:p>
            <a:pPr marL="863600" lvl="1" indent="-40640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Historic Charlestown, Downtown initiative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Improve the wellbeing of </a:t>
            </a:r>
            <a:r>
              <a:rPr lang="en-US" sz="3600" dirty="0" err="1" smtClean="0">
                <a:solidFill>
                  <a:schemeClr val="tx1"/>
                </a:solidFill>
              </a:rPr>
              <a:t>Nassauvians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5213" y="0"/>
            <a:ext cx="7772400" cy="136207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Expected outcomes of Sustainable Nassau Project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8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0" y="1828800"/>
          <a:ext cx="8229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57200" y="2660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 integrated system of development for The Bahamas</a:t>
            </a:r>
            <a:endParaRPr kumimoji="0" lang="en-US" sz="4000" b="1" i="0" u="none" strike="noStrike" kern="120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73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5401"/>
            <a:ext cx="7772400" cy="10286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Reasons for a National Development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914400" y="2425700"/>
            <a:ext cx="7772400" cy="397510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No comprehensive, inclusive plan for The Bahamas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Public discourse of the future of The Bahamas was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Stable but moderate economic growth for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Declining social trends which needed to be understood and stopped (education, healthcare, poverty)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Coordinated plan needed for public and private investment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47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2700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Demographics are changing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5CD75F-D052-446D-9722-941AB2292A61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1143000" y="2057400"/>
          <a:ext cx="63246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176426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Population of The Bahamas by Age Groupings, </a:t>
            </a:r>
            <a:r>
              <a:rPr lang="en-US" sz="1100" b="1" dirty="0" smtClean="0"/>
              <a:t>Dept of Statistics</a:t>
            </a:r>
            <a:endParaRPr lang="en-US" b="1" dirty="0"/>
          </a:p>
        </p:txBody>
      </p:sp>
      <p:sp>
        <p:nvSpPr>
          <p:cNvPr id="7" name="Freeform 6"/>
          <p:cNvSpPr/>
          <p:nvPr/>
        </p:nvSpPr>
        <p:spPr>
          <a:xfrm>
            <a:off x="5753100" y="2538413"/>
            <a:ext cx="1143000" cy="2026920"/>
          </a:xfrm>
          <a:custGeom>
            <a:avLst/>
            <a:gdLst>
              <a:gd name="connsiteX0" fmla="*/ 1387889 w 1648745"/>
              <a:gd name="connsiteY0" fmla="*/ 502920 h 2179320"/>
              <a:gd name="connsiteX1" fmla="*/ 1403129 w 1648745"/>
              <a:gd name="connsiteY1" fmla="*/ 396240 h 2179320"/>
              <a:gd name="connsiteX2" fmla="*/ 1372649 w 1648745"/>
              <a:gd name="connsiteY2" fmla="*/ 335280 h 2179320"/>
              <a:gd name="connsiteX3" fmla="*/ 1311689 w 1648745"/>
              <a:gd name="connsiteY3" fmla="*/ 228600 h 2179320"/>
              <a:gd name="connsiteX4" fmla="*/ 1159289 w 1648745"/>
              <a:gd name="connsiteY4" fmla="*/ 152400 h 2179320"/>
              <a:gd name="connsiteX5" fmla="*/ 763049 w 1648745"/>
              <a:gd name="connsiteY5" fmla="*/ 106680 h 2179320"/>
              <a:gd name="connsiteX6" fmla="*/ 580169 w 1648745"/>
              <a:gd name="connsiteY6" fmla="*/ 30480 h 2179320"/>
              <a:gd name="connsiteX7" fmla="*/ 488729 w 1648745"/>
              <a:gd name="connsiteY7" fmla="*/ 0 h 2179320"/>
              <a:gd name="connsiteX8" fmla="*/ 351569 w 1648745"/>
              <a:gd name="connsiteY8" fmla="*/ 15240 h 2179320"/>
              <a:gd name="connsiteX9" fmla="*/ 275369 w 1648745"/>
              <a:gd name="connsiteY9" fmla="*/ 106680 h 2179320"/>
              <a:gd name="connsiteX10" fmla="*/ 214409 w 1648745"/>
              <a:gd name="connsiteY10" fmla="*/ 228600 h 2179320"/>
              <a:gd name="connsiteX11" fmla="*/ 183929 w 1648745"/>
              <a:gd name="connsiteY11" fmla="*/ 320040 h 2179320"/>
              <a:gd name="connsiteX12" fmla="*/ 168689 w 1648745"/>
              <a:gd name="connsiteY12" fmla="*/ 365760 h 2179320"/>
              <a:gd name="connsiteX13" fmla="*/ 107729 w 1648745"/>
              <a:gd name="connsiteY13" fmla="*/ 472440 h 2179320"/>
              <a:gd name="connsiteX14" fmla="*/ 92489 w 1648745"/>
              <a:gd name="connsiteY14" fmla="*/ 533400 h 2179320"/>
              <a:gd name="connsiteX15" fmla="*/ 62009 w 1648745"/>
              <a:gd name="connsiteY15" fmla="*/ 792480 h 2179320"/>
              <a:gd name="connsiteX16" fmla="*/ 31529 w 1648745"/>
              <a:gd name="connsiteY16" fmla="*/ 883920 h 2179320"/>
              <a:gd name="connsiteX17" fmla="*/ 1049 w 1648745"/>
              <a:gd name="connsiteY17" fmla="*/ 1066800 h 2179320"/>
              <a:gd name="connsiteX18" fmla="*/ 16289 w 1648745"/>
              <a:gd name="connsiteY18" fmla="*/ 1630680 h 2179320"/>
              <a:gd name="connsiteX19" fmla="*/ 62009 w 1648745"/>
              <a:gd name="connsiteY19" fmla="*/ 1767840 h 2179320"/>
              <a:gd name="connsiteX20" fmla="*/ 122969 w 1648745"/>
              <a:gd name="connsiteY20" fmla="*/ 1889760 h 2179320"/>
              <a:gd name="connsiteX21" fmla="*/ 153449 w 1648745"/>
              <a:gd name="connsiteY21" fmla="*/ 1935480 h 2179320"/>
              <a:gd name="connsiteX22" fmla="*/ 199169 w 1648745"/>
              <a:gd name="connsiteY22" fmla="*/ 1950720 h 2179320"/>
              <a:gd name="connsiteX23" fmla="*/ 260129 w 1648745"/>
              <a:gd name="connsiteY23" fmla="*/ 2042160 h 2179320"/>
              <a:gd name="connsiteX24" fmla="*/ 305849 w 1648745"/>
              <a:gd name="connsiteY24" fmla="*/ 2072640 h 2179320"/>
              <a:gd name="connsiteX25" fmla="*/ 427769 w 1648745"/>
              <a:gd name="connsiteY25" fmla="*/ 2103120 h 2179320"/>
              <a:gd name="connsiteX26" fmla="*/ 580169 w 1648745"/>
              <a:gd name="connsiteY26" fmla="*/ 2133600 h 2179320"/>
              <a:gd name="connsiteX27" fmla="*/ 671609 w 1648745"/>
              <a:gd name="connsiteY27" fmla="*/ 2164080 h 2179320"/>
              <a:gd name="connsiteX28" fmla="*/ 717329 w 1648745"/>
              <a:gd name="connsiteY28" fmla="*/ 2179320 h 2179320"/>
              <a:gd name="connsiteX29" fmla="*/ 1098329 w 1648745"/>
              <a:gd name="connsiteY29" fmla="*/ 2164080 h 2179320"/>
              <a:gd name="connsiteX30" fmla="*/ 1159289 w 1648745"/>
              <a:gd name="connsiteY30" fmla="*/ 2133600 h 2179320"/>
              <a:gd name="connsiteX31" fmla="*/ 1265969 w 1648745"/>
              <a:gd name="connsiteY31" fmla="*/ 2026920 h 2179320"/>
              <a:gd name="connsiteX32" fmla="*/ 1311689 w 1648745"/>
              <a:gd name="connsiteY32" fmla="*/ 1996440 h 2179320"/>
              <a:gd name="connsiteX33" fmla="*/ 1403129 w 1648745"/>
              <a:gd name="connsiteY33" fmla="*/ 1828800 h 2179320"/>
              <a:gd name="connsiteX34" fmla="*/ 1448849 w 1648745"/>
              <a:gd name="connsiteY34" fmla="*/ 1676400 h 2179320"/>
              <a:gd name="connsiteX35" fmla="*/ 1479329 w 1648745"/>
              <a:gd name="connsiteY35" fmla="*/ 1615440 h 2179320"/>
              <a:gd name="connsiteX36" fmla="*/ 1525049 w 1648745"/>
              <a:gd name="connsiteY36" fmla="*/ 1478280 h 2179320"/>
              <a:gd name="connsiteX37" fmla="*/ 1570769 w 1648745"/>
              <a:gd name="connsiteY37" fmla="*/ 1295400 h 2179320"/>
              <a:gd name="connsiteX38" fmla="*/ 1586009 w 1648745"/>
              <a:gd name="connsiteY38" fmla="*/ 1249680 h 2179320"/>
              <a:gd name="connsiteX39" fmla="*/ 1601249 w 1648745"/>
              <a:gd name="connsiteY39" fmla="*/ 1143000 h 2179320"/>
              <a:gd name="connsiteX40" fmla="*/ 1616489 w 1648745"/>
              <a:gd name="connsiteY40" fmla="*/ 1097280 h 2179320"/>
              <a:gd name="connsiteX41" fmla="*/ 1631729 w 1648745"/>
              <a:gd name="connsiteY41" fmla="*/ 1005840 h 2179320"/>
              <a:gd name="connsiteX42" fmla="*/ 1601249 w 1648745"/>
              <a:gd name="connsiteY42" fmla="*/ 533400 h 2179320"/>
              <a:gd name="connsiteX43" fmla="*/ 1586009 w 1648745"/>
              <a:gd name="connsiteY43" fmla="*/ 487680 h 2179320"/>
              <a:gd name="connsiteX44" fmla="*/ 1555529 w 1648745"/>
              <a:gd name="connsiteY44" fmla="*/ 441960 h 2179320"/>
              <a:gd name="connsiteX45" fmla="*/ 1540289 w 1648745"/>
              <a:gd name="connsiteY45" fmla="*/ 396240 h 2179320"/>
              <a:gd name="connsiteX46" fmla="*/ 1494569 w 1648745"/>
              <a:gd name="connsiteY46" fmla="*/ 365760 h 2179320"/>
              <a:gd name="connsiteX47" fmla="*/ 1448849 w 1648745"/>
              <a:gd name="connsiteY47" fmla="*/ 320040 h 2179320"/>
              <a:gd name="connsiteX48" fmla="*/ 1372649 w 1648745"/>
              <a:gd name="connsiteY48" fmla="*/ 228600 h 2179320"/>
              <a:gd name="connsiteX49" fmla="*/ 1296449 w 1648745"/>
              <a:gd name="connsiteY49" fmla="*/ 213360 h 217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648745" h="2179320">
                <a:moveTo>
                  <a:pt x="1387889" y="502920"/>
                </a:moveTo>
                <a:cubicBezTo>
                  <a:pt x="1392969" y="467360"/>
                  <a:pt x="1406381" y="432014"/>
                  <a:pt x="1403129" y="396240"/>
                </a:cubicBezTo>
                <a:cubicBezTo>
                  <a:pt x="1401072" y="373615"/>
                  <a:pt x="1381598" y="356162"/>
                  <a:pt x="1372649" y="335280"/>
                </a:cubicBezTo>
                <a:cubicBezTo>
                  <a:pt x="1349409" y="281053"/>
                  <a:pt x="1366997" y="277763"/>
                  <a:pt x="1311689" y="228600"/>
                </a:cubicBezTo>
                <a:cubicBezTo>
                  <a:pt x="1260902" y="183456"/>
                  <a:pt x="1222579" y="160839"/>
                  <a:pt x="1159289" y="152400"/>
                </a:cubicBezTo>
                <a:cubicBezTo>
                  <a:pt x="1027499" y="134828"/>
                  <a:pt x="895129" y="121920"/>
                  <a:pt x="763049" y="106680"/>
                </a:cubicBezTo>
                <a:cubicBezTo>
                  <a:pt x="658009" y="80420"/>
                  <a:pt x="720823" y="100807"/>
                  <a:pt x="580169" y="30480"/>
                </a:cubicBezTo>
                <a:cubicBezTo>
                  <a:pt x="551432" y="16112"/>
                  <a:pt x="488729" y="0"/>
                  <a:pt x="488729" y="0"/>
                </a:cubicBezTo>
                <a:cubicBezTo>
                  <a:pt x="443009" y="5080"/>
                  <a:pt x="395210" y="693"/>
                  <a:pt x="351569" y="15240"/>
                </a:cubicBezTo>
                <a:cubicBezTo>
                  <a:pt x="330070" y="22406"/>
                  <a:pt x="286214" y="86798"/>
                  <a:pt x="275369" y="106680"/>
                </a:cubicBezTo>
                <a:cubicBezTo>
                  <a:pt x="253611" y="146569"/>
                  <a:pt x="234729" y="187960"/>
                  <a:pt x="214409" y="228600"/>
                </a:cubicBezTo>
                <a:cubicBezTo>
                  <a:pt x="200041" y="257337"/>
                  <a:pt x="194089" y="289560"/>
                  <a:pt x="183929" y="320040"/>
                </a:cubicBezTo>
                <a:cubicBezTo>
                  <a:pt x="178849" y="335280"/>
                  <a:pt x="175873" y="351392"/>
                  <a:pt x="168689" y="365760"/>
                </a:cubicBezTo>
                <a:cubicBezTo>
                  <a:pt x="130018" y="443103"/>
                  <a:pt x="150811" y="407817"/>
                  <a:pt x="107729" y="472440"/>
                </a:cubicBezTo>
                <a:cubicBezTo>
                  <a:pt x="102649" y="492760"/>
                  <a:pt x="95257" y="512638"/>
                  <a:pt x="92489" y="533400"/>
                </a:cubicBezTo>
                <a:cubicBezTo>
                  <a:pt x="81799" y="613576"/>
                  <a:pt x="82427" y="710807"/>
                  <a:pt x="62009" y="792480"/>
                </a:cubicBezTo>
                <a:cubicBezTo>
                  <a:pt x="54217" y="823649"/>
                  <a:pt x="36811" y="852228"/>
                  <a:pt x="31529" y="883920"/>
                </a:cubicBezTo>
                <a:lnTo>
                  <a:pt x="1049" y="1066800"/>
                </a:lnTo>
                <a:cubicBezTo>
                  <a:pt x="6129" y="1254760"/>
                  <a:pt x="0" y="1443358"/>
                  <a:pt x="16289" y="1630680"/>
                </a:cubicBezTo>
                <a:cubicBezTo>
                  <a:pt x="20464" y="1678692"/>
                  <a:pt x="46769" y="1722120"/>
                  <a:pt x="62009" y="1767840"/>
                </a:cubicBezTo>
                <a:cubicBezTo>
                  <a:pt x="98787" y="1878175"/>
                  <a:pt x="46033" y="1782050"/>
                  <a:pt x="122969" y="1889760"/>
                </a:cubicBezTo>
                <a:cubicBezTo>
                  <a:pt x="133615" y="1904665"/>
                  <a:pt x="139146" y="1924038"/>
                  <a:pt x="153449" y="1935480"/>
                </a:cubicBezTo>
                <a:cubicBezTo>
                  <a:pt x="165993" y="1945515"/>
                  <a:pt x="183929" y="1945640"/>
                  <a:pt x="199169" y="1950720"/>
                </a:cubicBezTo>
                <a:lnTo>
                  <a:pt x="260129" y="2042160"/>
                </a:lnTo>
                <a:cubicBezTo>
                  <a:pt x="270289" y="2057400"/>
                  <a:pt x="288636" y="2066381"/>
                  <a:pt x="305849" y="2072640"/>
                </a:cubicBezTo>
                <a:cubicBezTo>
                  <a:pt x="345218" y="2086956"/>
                  <a:pt x="387129" y="2092960"/>
                  <a:pt x="427769" y="2103120"/>
                </a:cubicBezTo>
                <a:cubicBezTo>
                  <a:pt x="518707" y="2125854"/>
                  <a:pt x="468069" y="2114917"/>
                  <a:pt x="580169" y="2133600"/>
                </a:cubicBezTo>
                <a:lnTo>
                  <a:pt x="671609" y="2164080"/>
                </a:lnTo>
                <a:lnTo>
                  <a:pt x="717329" y="2179320"/>
                </a:lnTo>
                <a:cubicBezTo>
                  <a:pt x="844329" y="2174240"/>
                  <a:pt x="971902" y="2177159"/>
                  <a:pt x="1098329" y="2164080"/>
                </a:cubicBezTo>
                <a:cubicBezTo>
                  <a:pt x="1120927" y="2161742"/>
                  <a:pt x="1140024" y="2145641"/>
                  <a:pt x="1159289" y="2133600"/>
                </a:cubicBezTo>
                <a:cubicBezTo>
                  <a:pt x="1267662" y="2065867"/>
                  <a:pt x="1177916" y="2114973"/>
                  <a:pt x="1265969" y="2026920"/>
                </a:cubicBezTo>
                <a:cubicBezTo>
                  <a:pt x="1278921" y="2013968"/>
                  <a:pt x="1296449" y="2006600"/>
                  <a:pt x="1311689" y="1996440"/>
                </a:cubicBezTo>
                <a:cubicBezTo>
                  <a:pt x="1380840" y="1858137"/>
                  <a:pt x="1347445" y="1912326"/>
                  <a:pt x="1403129" y="1828800"/>
                </a:cubicBezTo>
                <a:cubicBezTo>
                  <a:pt x="1426161" y="1736671"/>
                  <a:pt x="1411745" y="1787711"/>
                  <a:pt x="1448849" y="1676400"/>
                </a:cubicBezTo>
                <a:cubicBezTo>
                  <a:pt x="1456033" y="1654847"/>
                  <a:pt x="1470102" y="1636200"/>
                  <a:pt x="1479329" y="1615440"/>
                </a:cubicBezTo>
                <a:cubicBezTo>
                  <a:pt x="1503720" y="1560559"/>
                  <a:pt x="1513792" y="1534567"/>
                  <a:pt x="1525049" y="1478280"/>
                </a:cubicBezTo>
                <a:cubicBezTo>
                  <a:pt x="1555832" y="1324366"/>
                  <a:pt x="1519849" y="1448161"/>
                  <a:pt x="1570769" y="1295400"/>
                </a:cubicBezTo>
                <a:lnTo>
                  <a:pt x="1586009" y="1249680"/>
                </a:lnTo>
                <a:cubicBezTo>
                  <a:pt x="1591089" y="1214120"/>
                  <a:pt x="1594204" y="1178223"/>
                  <a:pt x="1601249" y="1143000"/>
                </a:cubicBezTo>
                <a:cubicBezTo>
                  <a:pt x="1604399" y="1127248"/>
                  <a:pt x="1613004" y="1112962"/>
                  <a:pt x="1616489" y="1097280"/>
                </a:cubicBezTo>
                <a:cubicBezTo>
                  <a:pt x="1623192" y="1067115"/>
                  <a:pt x="1626649" y="1036320"/>
                  <a:pt x="1631729" y="1005840"/>
                </a:cubicBezTo>
                <a:cubicBezTo>
                  <a:pt x="1622480" y="756115"/>
                  <a:pt x="1648745" y="699638"/>
                  <a:pt x="1601249" y="533400"/>
                </a:cubicBezTo>
                <a:cubicBezTo>
                  <a:pt x="1596836" y="517954"/>
                  <a:pt x="1593193" y="502048"/>
                  <a:pt x="1586009" y="487680"/>
                </a:cubicBezTo>
                <a:cubicBezTo>
                  <a:pt x="1577818" y="471297"/>
                  <a:pt x="1563720" y="458343"/>
                  <a:pt x="1555529" y="441960"/>
                </a:cubicBezTo>
                <a:cubicBezTo>
                  <a:pt x="1548345" y="427592"/>
                  <a:pt x="1550324" y="408784"/>
                  <a:pt x="1540289" y="396240"/>
                </a:cubicBezTo>
                <a:cubicBezTo>
                  <a:pt x="1528847" y="381937"/>
                  <a:pt x="1508640" y="377486"/>
                  <a:pt x="1494569" y="365760"/>
                </a:cubicBezTo>
                <a:cubicBezTo>
                  <a:pt x="1478012" y="351962"/>
                  <a:pt x="1462647" y="336597"/>
                  <a:pt x="1448849" y="320040"/>
                </a:cubicBezTo>
                <a:cubicBezTo>
                  <a:pt x="1413707" y="277870"/>
                  <a:pt x="1422738" y="261993"/>
                  <a:pt x="1372649" y="228600"/>
                </a:cubicBezTo>
                <a:cubicBezTo>
                  <a:pt x="1344970" y="210147"/>
                  <a:pt x="1325487" y="213360"/>
                  <a:pt x="1296449" y="21336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6858000" y="1028700"/>
            <a:ext cx="2286000" cy="20574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Large working age population with potential for productive or unproductive activities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333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5513" y="88900"/>
            <a:ext cx="7316788" cy="13620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Global Downturn Affected Social Indicators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3EE49F-C881-45C1-9C4E-65BC3FDA583D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41410"/>
              </p:ext>
            </p:extLst>
          </p:nvPr>
        </p:nvGraphicFramePr>
        <p:xfrm>
          <a:off x="381000" y="1447800"/>
          <a:ext cx="4876799" cy="188891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277035"/>
                <a:gridCol w="1389529"/>
                <a:gridCol w="1210235"/>
              </a:tblGrid>
              <a:tr h="18892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Poverty Indicators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25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Indicators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340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Poverty Rate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3929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Poverty Line (per person per year)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$2,683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$4,247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400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Population below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poverty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27,800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43,000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3429000"/>
          <a:ext cx="6705600" cy="2438403"/>
        </p:xfrm>
        <a:graphic>
          <a:graphicData uri="http://schemas.openxmlformats.org/drawingml/2006/table">
            <a:tbl>
              <a:tblPr/>
              <a:tblGrid>
                <a:gridCol w="1950720"/>
                <a:gridCol w="788895"/>
                <a:gridCol w="793675"/>
                <a:gridCol w="1584960"/>
                <a:gridCol w="793675"/>
                <a:gridCol w="793675"/>
              </a:tblGrid>
              <a:tr h="19627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Poverty Rates and Percent of The Poor and Poverty Gap by Island group: 2001, 2013</a:t>
                      </a:r>
                    </a:p>
                  </a:txBody>
                  <a:tcPr marL="6513" marR="6513" marT="65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2001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74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Regions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Poverty Rate</a:t>
                      </a:r>
                    </a:p>
                  </a:txBody>
                  <a:tcPr marL="6513" marR="6513" marT="65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Poverty Gap</a:t>
                      </a:r>
                    </a:p>
                  </a:txBody>
                  <a:tcPr marL="6513" marR="6513" marT="65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Regions 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Poverty Rate</a:t>
                      </a:r>
                    </a:p>
                  </a:txBody>
                  <a:tcPr marL="6513" marR="6513" marT="65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Poverty Gap</a:t>
                      </a:r>
                    </a:p>
                  </a:txBody>
                  <a:tcPr marL="6513" marR="6513" marT="65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27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New Providence &amp; Grand Bahama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8.33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2.58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New Providence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12.58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7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Grand Bahama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9.69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1.45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7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Abaco, Eleuthera, &amp; Andros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13.19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3.73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Abaco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20.32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5.75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7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Andros and Eleuthera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17.33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5.48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7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Exuma &amp; Long Island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16.64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Exuma and Long Island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14.71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4.61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BE97"/>
                    </a:solidFill>
                  </a:tcPr>
                </a:tc>
              </a:tr>
              <a:tr h="2717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 Family Islands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20.96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6.35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 Family Islands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11.44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6513" marR="6513" marT="65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</a:tbl>
          </a:graphicData>
        </a:graphic>
      </p:graphicFrame>
      <p:sp>
        <p:nvSpPr>
          <p:cNvPr id="6" name="Up Arrow 5"/>
          <p:cNvSpPr/>
          <p:nvPr/>
        </p:nvSpPr>
        <p:spPr>
          <a:xfrm>
            <a:off x="5334000" y="2209800"/>
            <a:ext cx="1524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379509" y="4837040"/>
            <a:ext cx="998812" cy="653833"/>
          </a:xfrm>
          <a:custGeom>
            <a:avLst/>
            <a:gdLst>
              <a:gd name="connsiteX0" fmla="*/ 892148 w 998812"/>
              <a:gd name="connsiteY0" fmla="*/ 199417 h 653833"/>
              <a:gd name="connsiteX1" fmla="*/ 877634 w 998812"/>
              <a:gd name="connsiteY1" fmla="*/ 141360 h 653833"/>
              <a:gd name="connsiteX2" fmla="*/ 834091 w 998812"/>
              <a:gd name="connsiteY2" fmla="*/ 112331 h 653833"/>
              <a:gd name="connsiteX3" fmla="*/ 616377 w 998812"/>
              <a:gd name="connsiteY3" fmla="*/ 83303 h 653833"/>
              <a:gd name="connsiteX4" fmla="*/ 268034 w 998812"/>
              <a:gd name="connsiteY4" fmla="*/ 68789 h 653833"/>
              <a:gd name="connsiteX5" fmla="*/ 21291 w 998812"/>
              <a:gd name="connsiteY5" fmla="*/ 54274 h 653833"/>
              <a:gd name="connsiteX6" fmla="*/ 6777 w 998812"/>
              <a:gd name="connsiteY6" fmla="*/ 112331 h 653833"/>
              <a:gd name="connsiteX7" fmla="*/ 21291 w 998812"/>
              <a:gd name="connsiteY7" fmla="*/ 359074 h 653833"/>
              <a:gd name="connsiteX8" fmla="*/ 6777 w 998812"/>
              <a:gd name="connsiteY8" fmla="*/ 431646 h 653833"/>
              <a:gd name="connsiteX9" fmla="*/ 50320 w 998812"/>
              <a:gd name="connsiteY9" fmla="*/ 460674 h 653833"/>
              <a:gd name="connsiteX10" fmla="*/ 151920 w 998812"/>
              <a:gd name="connsiteY10" fmla="*/ 475189 h 653833"/>
              <a:gd name="connsiteX11" fmla="*/ 195462 w 998812"/>
              <a:gd name="connsiteY11" fmla="*/ 518731 h 653833"/>
              <a:gd name="connsiteX12" fmla="*/ 209977 w 998812"/>
              <a:gd name="connsiteY12" fmla="*/ 562274 h 653833"/>
              <a:gd name="connsiteX13" fmla="*/ 253520 w 998812"/>
              <a:gd name="connsiteY13" fmla="*/ 576789 h 653833"/>
              <a:gd name="connsiteX14" fmla="*/ 311577 w 998812"/>
              <a:gd name="connsiteY14" fmla="*/ 605817 h 653833"/>
              <a:gd name="connsiteX15" fmla="*/ 369634 w 998812"/>
              <a:gd name="connsiteY15" fmla="*/ 620331 h 653833"/>
              <a:gd name="connsiteX16" fmla="*/ 456720 w 998812"/>
              <a:gd name="connsiteY16" fmla="*/ 649360 h 653833"/>
              <a:gd name="connsiteX17" fmla="*/ 776034 w 998812"/>
              <a:gd name="connsiteY17" fmla="*/ 605817 h 653833"/>
              <a:gd name="connsiteX18" fmla="*/ 819577 w 998812"/>
              <a:gd name="connsiteY18" fmla="*/ 576789 h 653833"/>
              <a:gd name="connsiteX19" fmla="*/ 906662 w 998812"/>
              <a:gd name="connsiteY19" fmla="*/ 547760 h 653833"/>
              <a:gd name="connsiteX20" fmla="*/ 979234 w 998812"/>
              <a:gd name="connsiteY20" fmla="*/ 460674 h 653833"/>
              <a:gd name="connsiteX21" fmla="*/ 993748 w 998812"/>
              <a:gd name="connsiteY21" fmla="*/ 417131 h 653833"/>
              <a:gd name="connsiteX22" fmla="*/ 950205 w 998812"/>
              <a:gd name="connsiteY22" fmla="*/ 199417 h 653833"/>
              <a:gd name="connsiteX23" fmla="*/ 906662 w 998812"/>
              <a:gd name="connsiteY23" fmla="*/ 170389 h 653833"/>
              <a:gd name="connsiteX24" fmla="*/ 863120 w 998812"/>
              <a:gd name="connsiteY24" fmla="*/ 155874 h 65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98812" h="653833">
                <a:moveTo>
                  <a:pt x="892148" y="199417"/>
                </a:moveTo>
                <a:cubicBezTo>
                  <a:pt x="887310" y="180065"/>
                  <a:pt x="888699" y="157958"/>
                  <a:pt x="877634" y="141360"/>
                </a:cubicBezTo>
                <a:cubicBezTo>
                  <a:pt x="867958" y="126846"/>
                  <a:pt x="849693" y="120132"/>
                  <a:pt x="834091" y="112331"/>
                </a:cubicBezTo>
                <a:cubicBezTo>
                  <a:pt x="775444" y="83008"/>
                  <a:pt x="652852" y="85329"/>
                  <a:pt x="616377" y="83303"/>
                </a:cubicBezTo>
                <a:cubicBezTo>
                  <a:pt x="500341" y="76857"/>
                  <a:pt x="384148" y="73627"/>
                  <a:pt x="268034" y="68789"/>
                </a:cubicBezTo>
                <a:cubicBezTo>
                  <a:pt x="182832" y="11987"/>
                  <a:pt x="184115" y="0"/>
                  <a:pt x="21291" y="54274"/>
                </a:cubicBezTo>
                <a:cubicBezTo>
                  <a:pt x="2367" y="60582"/>
                  <a:pt x="11615" y="92979"/>
                  <a:pt x="6777" y="112331"/>
                </a:cubicBezTo>
                <a:cubicBezTo>
                  <a:pt x="11615" y="194579"/>
                  <a:pt x="21291" y="276684"/>
                  <a:pt x="21291" y="359074"/>
                </a:cubicBezTo>
                <a:cubicBezTo>
                  <a:pt x="21291" y="383744"/>
                  <a:pt x="0" y="407926"/>
                  <a:pt x="6777" y="431646"/>
                </a:cubicBezTo>
                <a:cubicBezTo>
                  <a:pt x="11569" y="448419"/>
                  <a:pt x="33612" y="455662"/>
                  <a:pt x="50320" y="460674"/>
                </a:cubicBezTo>
                <a:cubicBezTo>
                  <a:pt x="83088" y="470504"/>
                  <a:pt x="118053" y="470351"/>
                  <a:pt x="151920" y="475189"/>
                </a:cubicBezTo>
                <a:cubicBezTo>
                  <a:pt x="166434" y="489703"/>
                  <a:pt x="184076" y="501652"/>
                  <a:pt x="195462" y="518731"/>
                </a:cubicBezTo>
                <a:cubicBezTo>
                  <a:pt x="203949" y="531461"/>
                  <a:pt x="199159" y="551456"/>
                  <a:pt x="209977" y="562274"/>
                </a:cubicBezTo>
                <a:cubicBezTo>
                  <a:pt x="220795" y="573092"/>
                  <a:pt x="239458" y="570762"/>
                  <a:pt x="253520" y="576789"/>
                </a:cubicBezTo>
                <a:cubicBezTo>
                  <a:pt x="273407" y="585312"/>
                  <a:pt x="291318" y="598220"/>
                  <a:pt x="311577" y="605817"/>
                </a:cubicBezTo>
                <a:cubicBezTo>
                  <a:pt x="330255" y="612821"/>
                  <a:pt x="350527" y="614599"/>
                  <a:pt x="369634" y="620331"/>
                </a:cubicBezTo>
                <a:cubicBezTo>
                  <a:pt x="398942" y="629124"/>
                  <a:pt x="456720" y="649360"/>
                  <a:pt x="456720" y="649360"/>
                </a:cubicBezTo>
                <a:cubicBezTo>
                  <a:pt x="494807" y="646980"/>
                  <a:pt x="704008" y="653833"/>
                  <a:pt x="776034" y="605817"/>
                </a:cubicBezTo>
                <a:cubicBezTo>
                  <a:pt x="790548" y="596141"/>
                  <a:pt x="803637" y="583874"/>
                  <a:pt x="819577" y="576789"/>
                </a:cubicBezTo>
                <a:cubicBezTo>
                  <a:pt x="847538" y="564362"/>
                  <a:pt x="906662" y="547760"/>
                  <a:pt x="906662" y="547760"/>
                </a:cubicBezTo>
                <a:cubicBezTo>
                  <a:pt x="938761" y="515661"/>
                  <a:pt x="959027" y="501088"/>
                  <a:pt x="979234" y="460674"/>
                </a:cubicBezTo>
                <a:cubicBezTo>
                  <a:pt x="986076" y="446990"/>
                  <a:pt x="988910" y="431645"/>
                  <a:pt x="993748" y="417131"/>
                </a:cubicBezTo>
                <a:cubicBezTo>
                  <a:pt x="987946" y="353306"/>
                  <a:pt x="998812" y="257745"/>
                  <a:pt x="950205" y="199417"/>
                </a:cubicBezTo>
                <a:cubicBezTo>
                  <a:pt x="939038" y="186016"/>
                  <a:pt x="922264" y="178190"/>
                  <a:pt x="906662" y="170389"/>
                </a:cubicBezTo>
                <a:cubicBezTo>
                  <a:pt x="892978" y="163547"/>
                  <a:pt x="863120" y="155874"/>
                  <a:pt x="863120" y="15587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Callout 8"/>
          <p:cNvSpPr/>
          <p:nvPr/>
        </p:nvSpPr>
        <p:spPr>
          <a:xfrm>
            <a:off x="6096000" y="1790700"/>
            <a:ext cx="2590800" cy="16383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8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Global Economic Downturn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Doing Business Priorities 2016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381000" y="1417638"/>
          <a:ext cx="7848600" cy="437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828800" y="5943600"/>
            <a:ext cx="4495800" cy="6461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Green outline indicates that there are improvements underway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15760" y="6266656"/>
            <a:ext cx="209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14325"/>
            <a:ext cx="7772400" cy="1362075"/>
          </a:xfrm>
        </p:spPr>
        <p:txBody>
          <a:bodyPr>
            <a:noAutofit/>
          </a:bodyPr>
          <a:lstStyle/>
          <a:p>
            <a:r>
              <a:rPr lang="en-US" sz="2400" dirty="0" smtClean="0"/>
              <a:t>Education Matters in Defining Vulnerability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 descr="Screen Shot 2014-09-29 at 6.34.0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1" y="1676400"/>
            <a:ext cx="7454900" cy="4370273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174341" y="3886200"/>
            <a:ext cx="1671497" cy="561282"/>
          </a:xfrm>
          <a:custGeom>
            <a:avLst/>
            <a:gdLst>
              <a:gd name="connsiteX0" fmla="*/ 1529167 w 1671497"/>
              <a:gd name="connsiteY0" fmla="*/ 513567 h 526656"/>
              <a:gd name="connsiteX1" fmla="*/ 1554219 w 1671497"/>
              <a:gd name="connsiteY1" fmla="*/ 450937 h 526656"/>
              <a:gd name="connsiteX2" fmla="*/ 1616849 w 1671497"/>
              <a:gd name="connsiteY2" fmla="*/ 375781 h 526656"/>
              <a:gd name="connsiteX3" fmla="*/ 1654427 w 1671497"/>
              <a:gd name="connsiteY3" fmla="*/ 300625 h 526656"/>
              <a:gd name="connsiteX4" fmla="*/ 1666953 w 1671497"/>
              <a:gd name="connsiteY4" fmla="*/ 263047 h 526656"/>
              <a:gd name="connsiteX5" fmla="*/ 1629375 w 1671497"/>
              <a:gd name="connsiteY5" fmla="*/ 12526 h 526656"/>
              <a:gd name="connsiteX6" fmla="*/ 1591797 w 1671497"/>
              <a:gd name="connsiteY6" fmla="*/ 0 h 526656"/>
              <a:gd name="connsiteX7" fmla="*/ 1341277 w 1671497"/>
              <a:gd name="connsiteY7" fmla="*/ 12526 h 526656"/>
              <a:gd name="connsiteX8" fmla="*/ 1216016 w 1671497"/>
              <a:gd name="connsiteY8" fmla="*/ 37578 h 526656"/>
              <a:gd name="connsiteX9" fmla="*/ 1065704 w 1671497"/>
              <a:gd name="connsiteY9" fmla="*/ 50104 h 526656"/>
              <a:gd name="connsiteX10" fmla="*/ 364246 w 1671497"/>
              <a:gd name="connsiteY10" fmla="*/ 62630 h 526656"/>
              <a:gd name="connsiteX11" fmla="*/ 38570 w 1671497"/>
              <a:gd name="connsiteY11" fmla="*/ 87683 h 526656"/>
              <a:gd name="connsiteX12" fmla="*/ 13518 w 1671497"/>
              <a:gd name="connsiteY12" fmla="*/ 125261 h 526656"/>
              <a:gd name="connsiteX13" fmla="*/ 992 w 1671497"/>
              <a:gd name="connsiteY13" fmla="*/ 175365 h 526656"/>
              <a:gd name="connsiteX14" fmla="*/ 13518 w 1671497"/>
              <a:gd name="connsiteY14" fmla="*/ 450937 h 526656"/>
              <a:gd name="connsiteX15" fmla="*/ 101200 w 1671497"/>
              <a:gd name="connsiteY15" fmla="*/ 488515 h 526656"/>
              <a:gd name="connsiteX16" fmla="*/ 389298 w 1671497"/>
              <a:gd name="connsiteY16" fmla="*/ 501041 h 526656"/>
              <a:gd name="connsiteX17" fmla="*/ 1178438 w 1671497"/>
              <a:gd name="connsiteY17" fmla="*/ 526093 h 526656"/>
              <a:gd name="connsiteX18" fmla="*/ 1479063 w 1671497"/>
              <a:gd name="connsiteY18" fmla="*/ 526093 h 52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71497" h="526656">
                <a:moveTo>
                  <a:pt x="1529167" y="513567"/>
                </a:moveTo>
                <a:cubicBezTo>
                  <a:pt x="1537518" y="492690"/>
                  <a:pt x="1544163" y="471048"/>
                  <a:pt x="1554219" y="450937"/>
                </a:cubicBezTo>
                <a:cubicBezTo>
                  <a:pt x="1571658" y="416059"/>
                  <a:pt x="1589146" y="403484"/>
                  <a:pt x="1616849" y="375781"/>
                </a:cubicBezTo>
                <a:cubicBezTo>
                  <a:pt x="1648333" y="281328"/>
                  <a:pt x="1605863" y="397753"/>
                  <a:pt x="1654427" y="300625"/>
                </a:cubicBezTo>
                <a:cubicBezTo>
                  <a:pt x="1660332" y="288815"/>
                  <a:pt x="1662778" y="275573"/>
                  <a:pt x="1666953" y="263047"/>
                </a:cubicBezTo>
                <a:cubicBezTo>
                  <a:pt x="1666705" y="258832"/>
                  <a:pt x="1691082" y="61891"/>
                  <a:pt x="1629375" y="12526"/>
                </a:cubicBezTo>
                <a:cubicBezTo>
                  <a:pt x="1619065" y="4278"/>
                  <a:pt x="1604323" y="4175"/>
                  <a:pt x="1591797" y="0"/>
                </a:cubicBezTo>
                <a:cubicBezTo>
                  <a:pt x="1508290" y="4175"/>
                  <a:pt x="1424660" y="6350"/>
                  <a:pt x="1341277" y="12526"/>
                </a:cubicBezTo>
                <a:cubicBezTo>
                  <a:pt x="862493" y="47991"/>
                  <a:pt x="1450661" y="6292"/>
                  <a:pt x="1216016" y="37578"/>
                </a:cubicBezTo>
                <a:cubicBezTo>
                  <a:pt x="1166179" y="44223"/>
                  <a:pt x="1115960" y="48626"/>
                  <a:pt x="1065704" y="50104"/>
                </a:cubicBezTo>
                <a:cubicBezTo>
                  <a:pt x="831948" y="56979"/>
                  <a:pt x="598065" y="58455"/>
                  <a:pt x="364246" y="62630"/>
                </a:cubicBezTo>
                <a:cubicBezTo>
                  <a:pt x="207656" y="114827"/>
                  <a:pt x="542401" y="7068"/>
                  <a:pt x="38570" y="87683"/>
                </a:cubicBezTo>
                <a:cubicBezTo>
                  <a:pt x="23705" y="90061"/>
                  <a:pt x="21869" y="112735"/>
                  <a:pt x="13518" y="125261"/>
                </a:cubicBezTo>
                <a:cubicBezTo>
                  <a:pt x="9343" y="141962"/>
                  <a:pt x="992" y="158150"/>
                  <a:pt x="992" y="175365"/>
                </a:cubicBezTo>
                <a:cubicBezTo>
                  <a:pt x="992" y="267317"/>
                  <a:pt x="-5236" y="360918"/>
                  <a:pt x="13518" y="450937"/>
                </a:cubicBezTo>
                <a:cubicBezTo>
                  <a:pt x="14819" y="457181"/>
                  <a:pt x="88767" y="487559"/>
                  <a:pt x="101200" y="488515"/>
                </a:cubicBezTo>
                <a:cubicBezTo>
                  <a:pt x="197040" y="495887"/>
                  <a:pt x="293265" y="496866"/>
                  <a:pt x="389298" y="501041"/>
                </a:cubicBezTo>
                <a:cubicBezTo>
                  <a:pt x="712208" y="541404"/>
                  <a:pt x="491378" y="517396"/>
                  <a:pt x="1178438" y="526093"/>
                </a:cubicBezTo>
                <a:cubicBezTo>
                  <a:pt x="1278638" y="527361"/>
                  <a:pt x="1378855" y="526093"/>
                  <a:pt x="1479063" y="526093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48600" y="3886200"/>
            <a:ext cx="582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26%</a:t>
            </a:r>
          </a:p>
          <a:p>
            <a:endParaRPr lang="en-US" sz="1200" dirty="0"/>
          </a:p>
          <a:p>
            <a:r>
              <a:rPr lang="en-US" sz="1200" dirty="0" smtClean="0"/>
              <a:t>15%</a:t>
            </a:r>
          </a:p>
          <a:p>
            <a:endParaRPr lang="en-US" sz="1200" dirty="0"/>
          </a:p>
          <a:p>
            <a:r>
              <a:rPr lang="en-US" sz="1200" dirty="0" smtClean="0"/>
              <a:t>4%</a:t>
            </a:r>
          </a:p>
          <a:p>
            <a:endParaRPr lang="en-US" sz="1200" dirty="0"/>
          </a:p>
          <a:p>
            <a:r>
              <a:rPr lang="en-US" sz="1200" dirty="0" smtClean="0"/>
              <a:t>9%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44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362075"/>
          </a:xfrm>
        </p:spPr>
        <p:txBody>
          <a:bodyPr/>
          <a:lstStyle/>
          <a:p>
            <a:pPr algn="l" eaLnBrk="1" hangingPunct="1"/>
            <a:r>
              <a:rPr lang="en-US" altLang="en-US" sz="2800" dirty="0" smtClean="0">
                <a:latin typeface="Arial Black" pitchFamily="34" charset="0"/>
              </a:rPr>
              <a:t>Does The Bahamas Need a</a:t>
            </a:r>
            <a:br>
              <a:rPr lang="en-US" altLang="en-US" sz="2800" dirty="0" smtClean="0">
                <a:latin typeface="Arial Black" pitchFamily="34" charset="0"/>
              </a:rPr>
            </a:br>
            <a:r>
              <a:rPr lang="en-US" altLang="en-US" sz="2800" dirty="0" smtClean="0">
                <a:latin typeface="Arial Black" pitchFamily="34" charset="0"/>
              </a:rPr>
              <a:t>National Development Plan?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>
          <a:xfrm>
            <a:off x="722313" y="5721350"/>
            <a:ext cx="7772400" cy="635000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0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0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10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37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sz="3700" dirty="0" smtClean="0"/>
              <a:t>Source:  World Bank Development Indicators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37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FDDFA4-4360-4E66-A77C-5960FC09CB4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362075"/>
            <a:ext cx="8404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9385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85738"/>
            <a:ext cx="2514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490538"/>
            <a:ext cx="37226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309813"/>
            <a:ext cx="30972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84625"/>
            <a:ext cx="37417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38200"/>
            <a:ext cx="2828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940178"/>
            <a:ext cx="51054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6636-A1CB-4615-9283-923BC16E224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D-006 PPT v2">
  <a:themeElements>
    <a:clrScheme name="BND">
      <a:dk1>
        <a:sysClr val="windowText" lastClr="000000"/>
      </a:dk1>
      <a:lt1>
        <a:sysClr val="window" lastClr="FFFFFF"/>
      </a:lt1>
      <a:dk2>
        <a:srgbClr val="868686"/>
      </a:dk2>
      <a:lt2>
        <a:srgbClr val="B5B5B5"/>
      </a:lt2>
      <a:accent1>
        <a:srgbClr val="228AC8"/>
      </a:accent1>
      <a:accent2>
        <a:srgbClr val="FDBF30"/>
      </a:accent2>
      <a:accent3>
        <a:srgbClr val="FFDC00"/>
      </a:accent3>
      <a:accent4>
        <a:srgbClr val="2699F4"/>
      </a:accent4>
      <a:accent5>
        <a:srgbClr val="00BDFF"/>
      </a:accent5>
      <a:accent6>
        <a:srgbClr val="FFEC00"/>
      </a:accent6>
      <a:hlink>
        <a:srgbClr val="1E76BB"/>
      </a:hlink>
      <a:folHlink>
        <a:srgbClr val="1D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BND-006 PPT v2.pptx</Template>
  <TotalTime>2811</TotalTime>
  <Words>1042</Words>
  <Application>Microsoft Office PowerPoint</Application>
  <PresentationFormat>On-screen Show (4:3)</PresentationFormat>
  <Paragraphs>266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BND-006 PPT v2</vt:lpstr>
      <vt:lpstr>The National Development Plan</vt:lpstr>
      <vt:lpstr>A New Approach to Developments Planning in The Bahamas</vt:lpstr>
      <vt:lpstr>Key Reasons for a National Development Plan</vt:lpstr>
      <vt:lpstr>Demographics are changing</vt:lpstr>
      <vt:lpstr>Global Downturn Affected Social Indicators</vt:lpstr>
      <vt:lpstr>Doing Business Priorities 2016</vt:lpstr>
      <vt:lpstr>Education Matters in Defining Vulnerability</vt:lpstr>
      <vt:lpstr>Does The Bahamas Need a National Development Plan? </vt:lpstr>
      <vt:lpstr>PowerPoint Presentation</vt:lpstr>
      <vt:lpstr>PowerPoint Presentation</vt:lpstr>
      <vt:lpstr>Project Governance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Risks</vt:lpstr>
      <vt:lpstr>Andros Ecosytem Services Master Plan</vt:lpstr>
      <vt:lpstr>PowerPoint Presentation</vt:lpstr>
      <vt:lpstr>Expected outcomes from Andros Project</vt:lpstr>
      <vt:lpstr>PowerPoint Presentation</vt:lpstr>
      <vt:lpstr>Expected outcomes of Sustainable Nassau Project</vt:lpstr>
      <vt:lpstr>PowerPoint Presentation</vt:lpstr>
    </vt:vector>
  </TitlesOfParts>
  <Company>Xquisit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Knowles</dc:creator>
  <cp:lastModifiedBy>Samantha Rolle</cp:lastModifiedBy>
  <cp:revision>26</cp:revision>
  <cp:lastPrinted>2016-01-07T19:47:18Z</cp:lastPrinted>
  <dcterms:created xsi:type="dcterms:W3CDTF">2015-09-29T13:20:04Z</dcterms:created>
  <dcterms:modified xsi:type="dcterms:W3CDTF">2016-01-08T21:50:28Z</dcterms:modified>
</cp:coreProperties>
</file>